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95"/>
  </p:notesMasterIdLst>
  <p:sldIdLst>
    <p:sldId id="306" r:id="rId3"/>
    <p:sldId id="259" r:id="rId4"/>
    <p:sldId id="759" r:id="rId5"/>
    <p:sldId id="1153" r:id="rId6"/>
    <p:sldId id="775" r:id="rId7"/>
    <p:sldId id="776" r:id="rId8"/>
    <p:sldId id="1157" r:id="rId9"/>
    <p:sldId id="1158" r:id="rId10"/>
    <p:sldId id="620" r:id="rId11"/>
    <p:sldId id="622" r:id="rId12"/>
    <p:sldId id="1159" r:id="rId13"/>
    <p:sldId id="808" r:id="rId14"/>
    <p:sldId id="814" r:id="rId15"/>
    <p:sldId id="815" r:id="rId16"/>
    <p:sldId id="828" r:id="rId17"/>
    <p:sldId id="820" r:id="rId18"/>
    <p:sldId id="732" r:id="rId19"/>
    <p:sldId id="786" r:id="rId20"/>
    <p:sldId id="821" r:id="rId21"/>
    <p:sldId id="710" r:id="rId22"/>
    <p:sldId id="680" r:id="rId23"/>
    <p:sldId id="1160" r:id="rId24"/>
    <p:sldId id="801" r:id="rId25"/>
    <p:sldId id="1162" r:id="rId26"/>
    <p:sldId id="738" r:id="rId27"/>
    <p:sldId id="802" r:id="rId28"/>
    <p:sldId id="1096" r:id="rId29"/>
    <p:sldId id="1161" r:id="rId30"/>
    <p:sldId id="795" r:id="rId31"/>
    <p:sldId id="616" r:id="rId32"/>
    <p:sldId id="642" r:id="rId33"/>
    <p:sldId id="658" r:id="rId34"/>
    <p:sldId id="660" r:id="rId35"/>
    <p:sldId id="1131" r:id="rId36"/>
    <p:sldId id="1130" r:id="rId37"/>
    <p:sldId id="941" r:id="rId38"/>
    <p:sldId id="1094" r:id="rId39"/>
    <p:sldId id="1141" r:id="rId40"/>
    <p:sldId id="797" r:id="rId41"/>
    <p:sldId id="803" r:id="rId42"/>
    <p:sldId id="804" r:id="rId43"/>
    <p:sldId id="1107" r:id="rId44"/>
    <p:sldId id="793" r:id="rId45"/>
    <p:sldId id="527" r:id="rId46"/>
    <p:sldId id="819" r:id="rId47"/>
    <p:sldId id="541" r:id="rId48"/>
    <p:sldId id="568" r:id="rId49"/>
    <p:sldId id="593" r:id="rId50"/>
    <p:sldId id="596" r:id="rId51"/>
    <p:sldId id="599" r:id="rId52"/>
    <p:sldId id="601" r:id="rId53"/>
    <p:sldId id="602" r:id="rId54"/>
    <p:sldId id="656" r:id="rId55"/>
    <p:sldId id="657" r:id="rId56"/>
    <p:sldId id="560" r:id="rId57"/>
    <p:sldId id="805" r:id="rId58"/>
    <p:sldId id="806" r:id="rId59"/>
    <p:sldId id="1163" r:id="rId60"/>
    <p:sldId id="754" r:id="rId61"/>
    <p:sldId id="772" r:id="rId62"/>
    <p:sldId id="705" r:id="rId63"/>
    <p:sldId id="736" r:id="rId64"/>
    <p:sldId id="737" r:id="rId65"/>
    <p:sldId id="758" r:id="rId66"/>
    <p:sldId id="789" r:id="rId67"/>
    <p:sldId id="303" r:id="rId68"/>
    <p:sldId id="790" r:id="rId69"/>
    <p:sldId id="780" r:id="rId70"/>
    <p:sldId id="762" r:id="rId71"/>
    <p:sldId id="748" r:id="rId72"/>
    <p:sldId id="779" r:id="rId73"/>
    <p:sldId id="781" r:id="rId74"/>
    <p:sldId id="724" r:id="rId75"/>
    <p:sldId id="782" r:id="rId76"/>
    <p:sldId id="740" r:id="rId77"/>
    <p:sldId id="778" r:id="rId78"/>
    <p:sldId id="1169" r:id="rId79"/>
    <p:sldId id="725" r:id="rId80"/>
    <p:sldId id="794" r:id="rId81"/>
    <p:sldId id="707" r:id="rId82"/>
    <p:sldId id="1083" r:id="rId83"/>
    <p:sldId id="1090" r:id="rId84"/>
    <p:sldId id="788" r:id="rId85"/>
    <p:sldId id="1084" r:id="rId86"/>
    <p:sldId id="1165" r:id="rId87"/>
    <p:sldId id="1166" r:id="rId88"/>
    <p:sldId id="1167" r:id="rId89"/>
    <p:sldId id="1154" r:id="rId90"/>
    <p:sldId id="1164" r:id="rId91"/>
    <p:sldId id="1168" r:id="rId92"/>
    <p:sldId id="713" r:id="rId93"/>
    <p:sldId id="719" r:id="rId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10000"/>
    <a:srgbClr val="F9D95A"/>
    <a:srgbClr val="73FEFF"/>
    <a:srgbClr val="E40E1A"/>
    <a:srgbClr val="E3DDC5"/>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8" autoAdjust="0"/>
    <p:restoredTop sz="94838"/>
  </p:normalViewPr>
  <p:slideViewPr>
    <p:cSldViewPr snapToGrid="0" snapToObjects="1" showGuides="1">
      <p:cViewPr varScale="1">
        <p:scale>
          <a:sx n="143" d="100"/>
          <a:sy n="143" d="100"/>
        </p:scale>
        <p:origin x="1080" y="208"/>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6/3/22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4</a:t>
            </a:fld>
            <a:endParaRPr lang="en-US"/>
          </a:p>
        </p:txBody>
      </p:sp>
    </p:spTree>
    <p:extLst>
      <p:ext uri="{BB962C8B-B14F-4D97-AF65-F5344CB8AC3E}">
        <p14:creationId xmlns:p14="http://schemas.microsoft.com/office/powerpoint/2010/main" val="196226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21</a:t>
            </a:fld>
            <a:endParaRPr lang="en-US"/>
          </a:p>
        </p:txBody>
      </p:sp>
    </p:spTree>
    <p:extLst>
      <p:ext uri="{BB962C8B-B14F-4D97-AF65-F5344CB8AC3E}">
        <p14:creationId xmlns:p14="http://schemas.microsoft.com/office/powerpoint/2010/main" val="1827636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61</a:t>
            </a:fld>
            <a:endParaRPr lang="en-US"/>
          </a:p>
        </p:txBody>
      </p:sp>
    </p:spTree>
    <p:extLst>
      <p:ext uri="{BB962C8B-B14F-4D97-AF65-F5344CB8AC3E}">
        <p14:creationId xmlns:p14="http://schemas.microsoft.com/office/powerpoint/2010/main" val="21490107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01EF-C297-1540-85BC-D3E6016D9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67E4E5-9791-5A49-AE2C-1041207538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2B1B7-0F80-E64D-B604-CDF849453532}"/>
              </a:ext>
            </a:extLst>
          </p:cNvPr>
          <p:cNvSpPr>
            <a:spLocks noGrp="1"/>
          </p:cNvSpPr>
          <p:nvPr>
            <p:ph type="dt" sz="half" idx="10"/>
          </p:nvPr>
        </p:nvSpPr>
        <p:spPr/>
        <p:txBody>
          <a:bodyPr/>
          <a:lstStyle/>
          <a:p>
            <a:fld id="{6215D9B0-7F20-CE4D-A1E8-2E3FD81DD686}" type="datetimeFigureOut">
              <a:rPr lang="en-US" smtClean="0"/>
              <a:t>6/3/22</a:t>
            </a:fld>
            <a:endParaRPr lang="en-US"/>
          </a:p>
        </p:txBody>
      </p:sp>
      <p:sp>
        <p:nvSpPr>
          <p:cNvPr id="5" name="Footer Placeholder 4">
            <a:extLst>
              <a:ext uri="{FF2B5EF4-FFF2-40B4-BE49-F238E27FC236}">
                <a16:creationId xmlns:a16="http://schemas.microsoft.com/office/drawing/2014/main" id="{2F142886-5480-8F4F-81EA-298333969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20927-D8A3-3344-89D4-BA0FB0FB1A4D}"/>
              </a:ext>
            </a:extLst>
          </p:cNvPr>
          <p:cNvSpPr>
            <a:spLocks noGrp="1"/>
          </p:cNvSpPr>
          <p:nvPr>
            <p:ph type="sldNum" sz="quarter" idx="12"/>
          </p:nvPr>
        </p:nvSpPr>
        <p:spPr/>
        <p:txBody>
          <a:bodyPr/>
          <a:lstStyle/>
          <a:p>
            <a:fld id="{4691868B-0FE7-1B4E-B1FA-BB6925711F9D}" type="slidenum">
              <a:rPr lang="en-US" smtClean="0"/>
              <a:t>‹#›</a:t>
            </a:fld>
            <a:endParaRPr lang="en-US"/>
          </a:p>
        </p:txBody>
      </p:sp>
    </p:spTree>
    <p:extLst>
      <p:ext uri="{BB962C8B-B14F-4D97-AF65-F5344CB8AC3E}">
        <p14:creationId xmlns:p14="http://schemas.microsoft.com/office/powerpoint/2010/main" val="599734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76933314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 id="2147483666" r:id="rId5"/>
    <p:sldLayoutId id="214748366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tiff"/><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https://github.com/a-teaching-goose/2022-342-code-along/tree/2022-04-13/src"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investor.gov/financial-tools-calculators/calculators/compound-interest-calculator" TargetMode="Externa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9FnO3igOkOk" TargetMode="External"/><Relationship Id="rId2" Type="http://schemas.openxmlformats.org/officeDocument/2006/relationships/hyperlink" Target="https://www.imdb.com/title/tt0104257/"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hyperlink" Target="https://www.cs.usfca.edu/~galles/visualization/BTree.html"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insecure.org/stf/smashstack.html" TargetMode="External"/><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tiff"/><Relationship Id="rId1" Type="http://schemas.openxmlformats.org/officeDocument/2006/relationships/slideLayout" Target="../slideLayouts/slideLayout7.xml"/><Relationship Id="rId5" Type="http://schemas.openxmlformats.org/officeDocument/2006/relationships/image" Target="../media/image75.tiff"/><Relationship Id="rId4" Type="http://schemas.openxmlformats.org/officeDocument/2006/relationships/image" Target="../media/image74.tiff"/></Relationships>
</file>

<file path=ppt/slides/_rels/slide4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260.png"/></Relationships>
</file>

<file path=ppt/slides/_rels/slide4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380.png"/><Relationship Id="rId4" Type="http://schemas.openxmlformats.org/officeDocument/2006/relationships/image" Target="../media/image37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github.com/a-teaching-goose/2022-342-code-along/blob/0c4cf8b6e028f4ed31d9a18773214fe0c9dde313/src/main.cpp#L37"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00.png"/></Relationships>
</file>

<file path=ppt/slides/_rels/slide6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9.png"/><Relationship Id="rId7"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a-teaching-goose/CSS342A-2022-Spring/blob/main/homeworks/linux_debugging.md" TargetMode="External"/><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hyperlink" Target="https://youtu.be/f52IOtTqcP8"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hyperlink" Target="https://medium.com/paul-heintzelman/own-your-code-8a06ecff1a32" TargetMode="External"/><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hyperlink" Target="https://github.com/a-teaching-goose/CSS342A-2022-Spring/blob/main/homeworks/submission_checklist.md" TargetMode="Externa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hyperlink" Target="https://github.com/a-teaching-goose/2022-342-code-along/blob/2022-04-08/src/problem_color.cpp"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youtu.be/arj7oStGLkU" TargetMode="External"/><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92.xml.rels><?xml version="1.0" encoding="UTF-8" standalone="yes"?>
<Relationships xmlns="http://schemas.openxmlformats.org/package/2006/relationships"><Relationship Id="rId3" Type="http://schemas.openxmlformats.org/officeDocument/2006/relationships/image" Target="../media/image131.JPG"/><Relationship Id="rId7" Type="http://schemas.openxmlformats.org/officeDocument/2006/relationships/image" Target="../media/image132.png"/><Relationship Id="rId2" Type="http://schemas.openxmlformats.org/officeDocument/2006/relationships/image" Target="../media/image130.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www.linkedin.com/in/peng-du-ph-d-14b0a11b/" TargetMode="External"/><Relationship Id="rId4" Type="http://schemas.openxmlformats.org/officeDocument/2006/relationships/hyperlink" Target="https://github.com/a-teaching-goo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051C5-75E5-924C-86F0-15C69808F654}"/>
              </a:ext>
            </a:extLst>
          </p:cNvPr>
          <p:cNvPicPr>
            <a:picLocks noChangeAspect="1"/>
          </p:cNvPicPr>
          <p:nvPr/>
        </p:nvPicPr>
        <p:blipFill>
          <a:blip r:embed="rId2"/>
          <a:stretch>
            <a:fillRect/>
          </a:stretch>
        </p:blipFill>
        <p:spPr>
          <a:xfrm>
            <a:off x="181953" y="4377283"/>
            <a:ext cx="3902875" cy="195480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20D13EA-8644-D449-8135-2F0B25C0256E}"/>
              </a:ext>
            </a:extLst>
          </p:cNvPr>
          <p:cNvPicPr>
            <a:picLocks noChangeAspect="1"/>
          </p:cNvPicPr>
          <p:nvPr/>
        </p:nvPicPr>
        <p:blipFill>
          <a:blip r:embed="rId3"/>
          <a:stretch>
            <a:fillRect/>
          </a:stretch>
        </p:blipFill>
        <p:spPr>
          <a:xfrm>
            <a:off x="4394984" y="4372551"/>
            <a:ext cx="4502721" cy="1909531"/>
          </a:xfrm>
          <a:prstGeom prst="rect">
            <a:avLst/>
          </a:prstGeom>
        </p:spPr>
      </p:pic>
      <p:pic>
        <p:nvPicPr>
          <p:cNvPr id="6" name="Picture 5">
            <a:extLst>
              <a:ext uri="{FF2B5EF4-FFF2-40B4-BE49-F238E27FC236}">
                <a16:creationId xmlns:a16="http://schemas.microsoft.com/office/drawing/2014/main" id="{DD236B3F-9CE6-4B45-BA9F-977708672C20}"/>
              </a:ext>
            </a:extLst>
          </p:cNvPr>
          <p:cNvPicPr>
            <a:picLocks noChangeAspect="1"/>
          </p:cNvPicPr>
          <p:nvPr/>
        </p:nvPicPr>
        <p:blipFill>
          <a:blip r:embed="rId4"/>
          <a:stretch>
            <a:fillRect/>
          </a:stretch>
        </p:blipFill>
        <p:spPr>
          <a:xfrm>
            <a:off x="3860981" y="4025455"/>
            <a:ext cx="378925" cy="694191"/>
          </a:xfrm>
          <a:prstGeom prst="rect">
            <a:avLst/>
          </a:prstGeom>
        </p:spPr>
      </p:pic>
      <p:sp>
        <p:nvSpPr>
          <p:cNvPr id="3" name="Title 2">
            <a:extLst>
              <a:ext uri="{FF2B5EF4-FFF2-40B4-BE49-F238E27FC236}">
                <a16:creationId xmlns:a16="http://schemas.microsoft.com/office/drawing/2014/main" id="{1E454CCB-1F59-3D45-A446-6F178264530A}"/>
              </a:ext>
            </a:extLst>
          </p:cNvPr>
          <p:cNvSpPr>
            <a:spLocks noGrp="1"/>
          </p:cNvSpPr>
          <p:nvPr>
            <p:ph type="title"/>
          </p:nvPr>
        </p:nvSpPr>
        <p:spPr/>
        <p:txBody>
          <a:bodyPr/>
          <a:lstStyle/>
          <a:p>
            <a:r>
              <a:rPr lang="en-US" dirty="0"/>
              <a:t>Inheritance</a:t>
            </a:r>
          </a:p>
        </p:txBody>
      </p:sp>
      <p:pic>
        <p:nvPicPr>
          <p:cNvPr id="5" name="Picture 4">
            <a:extLst>
              <a:ext uri="{FF2B5EF4-FFF2-40B4-BE49-F238E27FC236}">
                <a16:creationId xmlns:a16="http://schemas.microsoft.com/office/drawing/2014/main" id="{DAD8B465-D733-134F-9975-1446980AB1F2}"/>
              </a:ext>
            </a:extLst>
          </p:cNvPr>
          <p:cNvPicPr>
            <a:picLocks noChangeAspect="1"/>
          </p:cNvPicPr>
          <p:nvPr/>
        </p:nvPicPr>
        <p:blipFill>
          <a:blip r:embed="rId5"/>
          <a:stretch>
            <a:fillRect/>
          </a:stretch>
        </p:blipFill>
        <p:spPr>
          <a:xfrm>
            <a:off x="8356133" y="3948391"/>
            <a:ext cx="648104" cy="715929"/>
          </a:xfrm>
          <a:prstGeom prst="rect">
            <a:avLst/>
          </a:prstGeom>
        </p:spPr>
      </p:pic>
      <p:sp>
        <p:nvSpPr>
          <p:cNvPr id="16" name="TextBox 15">
            <a:extLst>
              <a:ext uri="{FF2B5EF4-FFF2-40B4-BE49-F238E27FC236}">
                <a16:creationId xmlns:a16="http://schemas.microsoft.com/office/drawing/2014/main" id="{0AF84646-AFF8-2F4E-BD12-141F288331B9}"/>
              </a:ext>
            </a:extLst>
          </p:cNvPr>
          <p:cNvSpPr txBox="1"/>
          <p:nvPr/>
        </p:nvSpPr>
        <p:spPr>
          <a:xfrm>
            <a:off x="2977237" y="4121690"/>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E52C9353-0C44-7A47-9C21-45F8C27FE23D}"/>
              </a:ext>
            </a:extLst>
          </p:cNvPr>
          <p:cNvPicPr>
            <a:picLocks noChangeAspect="1"/>
          </p:cNvPicPr>
          <p:nvPr/>
        </p:nvPicPr>
        <p:blipFill>
          <a:blip r:embed="rId6"/>
          <a:stretch>
            <a:fillRect/>
          </a:stretch>
        </p:blipFill>
        <p:spPr>
          <a:xfrm>
            <a:off x="2810870" y="1759344"/>
            <a:ext cx="3902875" cy="179321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222F2D12-203E-CB47-BF38-A95B7031D7BB}"/>
              </a:ext>
            </a:extLst>
          </p:cNvPr>
          <p:cNvPicPr>
            <a:picLocks noChangeAspect="1"/>
          </p:cNvPicPr>
          <p:nvPr/>
        </p:nvPicPr>
        <p:blipFill>
          <a:blip r:embed="rId7"/>
          <a:stretch>
            <a:fillRect/>
          </a:stretch>
        </p:blipFill>
        <p:spPr>
          <a:xfrm>
            <a:off x="6016153" y="934617"/>
            <a:ext cx="1111098" cy="798484"/>
          </a:xfrm>
          <a:prstGeom prst="rect">
            <a:avLst/>
          </a:prstGeom>
        </p:spPr>
      </p:pic>
    </p:spTree>
    <p:extLst>
      <p:ext uri="{BB962C8B-B14F-4D97-AF65-F5344CB8AC3E}">
        <p14:creationId xmlns:p14="http://schemas.microsoft.com/office/powerpoint/2010/main" val="1885420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5D14C-2403-8545-99FC-A089C2C09F1D}"/>
              </a:ext>
            </a:extLst>
          </p:cNvPr>
          <p:cNvSpPr>
            <a:spLocks noGrp="1"/>
          </p:cNvSpPr>
          <p:nvPr>
            <p:ph type="title"/>
          </p:nvPr>
        </p:nvSpPr>
        <p:spPr/>
        <p:txBody>
          <a:bodyPr/>
          <a:lstStyle/>
          <a:p>
            <a:r>
              <a:rPr lang="en-US" dirty="0"/>
              <a:t>Let all animals play</a:t>
            </a:r>
          </a:p>
        </p:txBody>
      </p:sp>
      <p:pic>
        <p:nvPicPr>
          <p:cNvPr id="2" name="Picture 1">
            <a:extLst>
              <a:ext uri="{FF2B5EF4-FFF2-40B4-BE49-F238E27FC236}">
                <a16:creationId xmlns:a16="http://schemas.microsoft.com/office/drawing/2014/main" id="{1E49D563-1300-C24E-BF5B-120C71A490E6}"/>
              </a:ext>
            </a:extLst>
          </p:cNvPr>
          <p:cNvPicPr>
            <a:picLocks noChangeAspect="1"/>
          </p:cNvPicPr>
          <p:nvPr/>
        </p:nvPicPr>
        <p:blipFill>
          <a:blip r:embed="rId2"/>
          <a:stretch>
            <a:fillRect/>
          </a:stretch>
        </p:blipFill>
        <p:spPr>
          <a:xfrm>
            <a:off x="488272" y="3517384"/>
            <a:ext cx="4977392" cy="2670352"/>
          </a:xfrm>
          <a:prstGeom prst="rect">
            <a:avLst/>
          </a:prstGeom>
          <a:ln>
            <a:noFill/>
          </a:ln>
          <a:effectLst>
            <a:outerShdw blurRad="292100" dist="139700" dir="2700000" algn="tl" rotWithShape="0">
              <a:srgbClr val="333333">
                <a:alpha val="65000"/>
              </a:srgbClr>
            </a:outerShdw>
          </a:effectLst>
        </p:spPr>
      </p:pic>
      <p:pic>
        <p:nvPicPr>
          <p:cNvPr id="4098" name="Picture 2" descr="BBC One - The Secret Life of Pets 2">
            <a:extLst>
              <a:ext uri="{FF2B5EF4-FFF2-40B4-BE49-F238E27FC236}">
                <a16:creationId xmlns:a16="http://schemas.microsoft.com/office/drawing/2014/main" id="{E1E3F400-E8EA-AF41-A913-F6D028B42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235" y="173005"/>
            <a:ext cx="3060823" cy="1721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5BE5E16-4717-FA4A-9C35-A67E3699D7A8}"/>
              </a:ext>
            </a:extLst>
          </p:cNvPr>
          <p:cNvPicPr>
            <a:picLocks noChangeAspect="1"/>
          </p:cNvPicPr>
          <p:nvPr/>
        </p:nvPicPr>
        <p:blipFill>
          <a:blip r:embed="rId4"/>
          <a:stretch>
            <a:fillRect/>
          </a:stretch>
        </p:blipFill>
        <p:spPr>
          <a:xfrm>
            <a:off x="556347" y="1589368"/>
            <a:ext cx="3828006" cy="1751248"/>
          </a:xfrm>
          <a:prstGeom prst="rect">
            <a:avLst/>
          </a:prstGeom>
        </p:spPr>
      </p:pic>
      <p:pic>
        <p:nvPicPr>
          <p:cNvPr id="8" name="Picture 7">
            <a:extLst>
              <a:ext uri="{FF2B5EF4-FFF2-40B4-BE49-F238E27FC236}">
                <a16:creationId xmlns:a16="http://schemas.microsoft.com/office/drawing/2014/main" id="{CDE1B77C-A4A1-8C41-9CF6-D40F90601560}"/>
              </a:ext>
            </a:extLst>
          </p:cNvPr>
          <p:cNvPicPr>
            <a:picLocks noChangeAspect="1"/>
          </p:cNvPicPr>
          <p:nvPr/>
        </p:nvPicPr>
        <p:blipFill>
          <a:blip r:embed="rId5"/>
          <a:stretch>
            <a:fillRect/>
          </a:stretch>
        </p:blipFill>
        <p:spPr>
          <a:xfrm>
            <a:off x="5861235" y="5260718"/>
            <a:ext cx="2822986" cy="106815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4EE6B4F-3B62-8F41-B870-56F0864ECA54}"/>
              </a:ext>
            </a:extLst>
          </p:cNvPr>
          <p:cNvSpPr txBox="1"/>
          <p:nvPr/>
        </p:nvSpPr>
        <p:spPr>
          <a:xfrm>
            <a:off x="994299" y="6364504"/>
            <a:ext cx="1149867" cy="369332"/>
          </a:xfrm>
          <a:prstGeom prst="rect">
            <a:avLst/>
          </a:prstGeom>
          <a:noFill/>
        </p:spPr>
        <p:txBody>
          <a:bodyPr wrap="none" rtlCol="0">
            <a:spAutoFit/>
          </a:bodyPr>
          <a:lstStyle/>
          <a:p>
            <a:r>
              <a:rPr lang="en-US" dirty="0"/>
              <a:t>Code </a:t>
            </a:r>
            <a:r>
              <a:rPr lang="en-US" dirty="0">
                <a:hlinkClick r:id="rId6"/>
              </a:rPr>
              <a:t>here</a:t>
            </a:r>
            <a:endParaRPr lang="en-US" dirty="0"/>
          </a:p>
        </p:txBody>
      </p:sp>
    </p:spTree>
    <p:extLst>
      <p:ext uri="{BB962C8B-B14F-4D97-AF65-F5344CB8AC3E}">
        <p14:creationId xmlns:p14="http://schemas.microsoft.com/office/powerpoint/2010/main" val="735796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CFB8F4-67AD-3F49-A0A4-C0A8D151C5BB}"/>
              </a:ext>
            </a:extLst>
          </p:cNvPr>
          <p:cNvSpPr>
            <a:spLocks noGrp="1"/>
          </p:cNvSpPr>
          <p:nvPr>
            <p:ph type="title"/>
          </p:nvPr>
        </p:nvSpPr>
        <p:spPr>
          <a:xfrm>
            <a:off x="479019" y="797750"/>
            <a:ext cx="6942714" cy="407131"/>
          </a:xfrm>
        </p:spPr>
        <p:txBody>
          <a:bodyPr/>
          <a:lstStyle/>
          <a:p>
            <a:r>
              <a:rPr lang="en-US" sz="2000" dirty="0"/>
              <a:t>Virtual Destructor</a:t>
            </a:r>
          </a:p>
        </p:txBody>
      </p:sp>
      <p:sp>
        <p:nvSpPr>
          <p:cNvPr id="14" name="TextBox 13">
            <a:extLst>
              <a:ext uri="{FF2B5EF4-FFF2-40B4-BE49-F238E27FC236}">
                <a16:creationId xmlns:a16="http://schemas.microsoft.com/office/drawing/2014/main" id="{97A9E2F9-F23D-7142-9C00-472DD1A65AB0}"/>
              </a:ext>
            </a:extLst>
          </p:cNvPr>
          <p:cNvSpPr txBox="1"/>
          <p:nvPr/>
        </p:nvSpPr>
        <p:spPr>
          <a:xfrm>
            <a:off x="-523783" y="2929631"/>
            <a:ext cx="184731" cy="369332"/>
          </a:xfrm>
          <a:prstGeom prst="rect">
            <a:avLst/>
          </a:prstGeom>
          <a:noFill/>
        </p:spPr>
        <p:txBody>
          <a:bodyPr wrap="none" rtlCol="0">
            <a:spAutoFit/>
          </a:bodyPr>
          <a:lstStyle/>
          <a:p>
            <a:endParaRPr lang="en-US" dirty="0"/>
          </a:p>
        </p:txBody>
      </p:sp>
      <p:pic>
        <p:nvPicPr>
          <p:cNvPr id="16" name="Picture 15">
            <a:extLst>
              <a:ext uri="{FF2B5EF4-FFF2-40B4-BE49-F238E27FC236}">
                <a16:creationId xmlns:a16="http://schemas.microsoft.com/office/drawing/2014/main" id="{1C98D856-891C-CA48-95E0-1A621046DA22}"/>
              </a:ext>
            </a:extLst>
          </p:cNvPr>
          <p:cNvPicPr>
            <a:picLocks noChangeAspect="1"/>
          </p:cNvPicPr>
          <p:nvPr/>
        </p:nvPicPr>
        <p:blipFill>
          <a:blip r:embed="rId2"/>
          <a:stretch>
            <a:fillRect/>
          </a:stretch>
        </p:blipFill>
        <p:spPr>
          <a:xfrm>
            <a:off x="3950376" y="4609358"/>
            <a:ext cx="4557204" cy="123424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0DC10D4-6DC7-8144-A163-F239AD077300}"/>
              </a:ext>
            </a:extLst>
          </p:cNvPr>
          <p:cNvPicPr>
            <a:picLocks noChangeAspect="1"/>
          </p:cNvPicPr>
          <p:nvPr/>
        </p:nvPicPr>
        <p:blipFill>
          <a:blip r:embed="rId3"/>
          <a:stretch>
            <a:fillRect/>
          </a:stretch>
        </p:blipFill>
        <p:spPr>
          <a:xfrm>
            <a:off x="906846" y="2142417"/>
            <a:ext cx="6942715" cy="1967506"/>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81A95488-85AF-4B4B-8C54-615251ED5D9B}"/>
              </a:ext>
            </a:extLst>
          </p:cNvPr>
          <p:cNvSpPr txBox="1"/>
          <p:nvPr/>
        </p:nvSpPr>
        <p:spPr>
          <a:xfrm>
            <a:off x="2139519" y="6112880"/>
            <a:ext cx="4732899" cy="369332"/>
          </a:xfrm>
          <a:prstGeom prst="rect">
            <a:avLst/>
          </a:prstGeom>
          <a:noFill/>
        </p:spPr>
        <p:txBody>
          <a:bodyPr wrap="none" rtlCol="0">
            <a:spAutoFit/>
          </a:bodyPr>
          <a:lstStyle/>
          <a:p>
            <a:r>
              <a:rPr lang="en-US" b="1" dirty="0">
                <a:solidFill>
                  <a:srgbClr val="FF0000"/>
                </a:solidFill>
              </a:rPr>
              <a:t>Derived destructor NOT called </a:t>
            </a:r>
            <a:r>
              <a:rPr lang="en-US" b="1" dirty="0">
                <a:solidFill>
                  <a:srgbClr val="FF0000"/>
                </a:solidFill>
                <a:sym typeface="Wingdings" pitchFamily="2" charset="2"/>
              </a:rPr>
              <a:t> Memory leak!</a:t>
            </a:r>
          </a:p>
        </p:txBody>
      </p:sp>
      <p:sp>
        <p:nvSpPr>
          <p:cNvPr id="19" name="Rectangle 18">
            <a:extLst>
              <a:ext uri="{FF2B5EF4-FFF2-40B4-BE49-F238E27FC236}">
                <a16:creationId xmlns:a16="http://schemas.microsoft.com/office/drawing/2014/main" id="{A8C37597-A5B0-A147-9BDA-107C0C33FC11}"/>
              </a:ext>
            </a:extLst>
          </p:cNvPr>
          <p:cNvSpPr/>
          <p:nvPr/>
        </p:nvSpPr>
        <p:spPr>
          <a:xfrm>
            <a:off x="3799269" y="5476472"/>
            <a:ext cx="2566020" cy="527313"/>
          </a:xfrm>
          <a:prstGeom prst="rect">
            <a:avLst/>
          </a:prstGeom>
          <a:noFill/>
          <a:ln w="2222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51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07CCA7-3C9E-9F46-B59F-9D29157701FE}"/>
              </a:ext>
            </a:extLst>
          </p:cNvPr>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811E25AF-BE56-B046-A660-E09847EF3B4C}"/>
              </a:ext>
            </a:extLst>
          </p:cNvPr>
          <p:cNvPicPr>
            <a:picLocks noChangeAspect="1"/>
          </p:cNvPicPr>
          <p:nvPr/>
        </p:nvPicPr>
        <p:blipFill>
          <a:blip r:embed="rId2"/>
          <a:stretch>
            <a:fillRect/>
          </a:stretch>
        </p:blipFill>
        <p:spPr>
          <a:xfrm>
            <a:off x="76799" y="1581172"/>
            <a:ext cx="3385493" cy="4566615"/>
          </a:xfrm>
          <a:prstGeom prst="rect">
            <a:avLst/>
          </a:prstGeom>
        </p:spPr>
      </p:pic>
      <p:pic>
        <p:nvPicPr>
          <p:cNvPr id="2" name="Picture 1">
            <a:extLst>
              <a:ext uri="{FF2B5EF4-FFF2-40B4-BE49-F238E27FC236}">
                <a16:creationId xmlns:a16="http://schemas.microsoft.com/office/drawing/2014/main" id="{0F5964B6-CD14-8A49-894D-EE48062C05A9}"/>
              </a:ext>
            </a:extLst>
          </p:cNvPr>
          <p:cNvPicPr>
            <a:picLocks noChangeAspect="1"/>
          </p:cNvPicPr>
          <p:nvPr/>
        </p:nvPicPr>
        <p:blipFill>
          <a:blip r:embed="rId3"/>
          <a:stretch>
            <a:fillRect/>
          </a:stretch>
        </p:blipFill>
        <p:spPr>
          <a:xfrm>
            <a:off x="4181382" y="332352"/>
            <a:ext cx="4356720" cy="6193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198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07CCA7-3C9E-9F46-B59F-9D29157701FE}"/>
              </a:ext>
            </a:extLst>
          </p:cNvPr>
          <p:cNvSpPr>
            <a:spLocks noGrp="1"/>
          </p:cNvSpPr>
          <p:nvPr>
            <p:ph type="title"/>
          </p:nvPr>
        </p:nvSpPr>
        <p:spPr/>
        <p:txBody>
          <a:bodyPr/>
          <a:lstStyle/>
          <a:p>
            <a:r>
              <a:rPr lang="en-US" dirty="0"/>
              <a:t>Example  (the bad way)</a:t>
            </a:r>
          </a:p>
        </p:txBody>
      </p:sp>
      <p:sp>
        <p:nvSpPr>
          <p:cNvPr id="4" name="TextBox 3">
            <a:extLst>
              <a:ext uri="{FF2B5EF4-FFF2-40B4-BE49-F238E27FC236}">
                <a16:creationId xmlns:a16="http://schemas.microsoft.com/office/drawing/2014/main" id="{0F49CDB1-986C-674F-AEFC-8836E88DB013}"/>
              </a:ext>
            </a:extLst>
          </p:cNvPr>
          <p:cNvSpPr txBox="1"/>
          <p:nvPr/>
        </p:nvSpPr>
        <p:spPr>
          <a:xfrm>
            <a:off x="1610823" y="6418100"/>
            <a:ext cx="2810256" cy="369332"/>
          </a:xfrm>
          <a:prstGeom prst="rect">
            <a:avLst/>
          </a:prstGeom>
          <a:noFill/>
        </p:spPr>
        <p:txBody>
          <a:bodyPr wrap="none" rtlCol="0">
            <a:spAutoFit/>
          </a:bodyPr>
          <a:lstStyle/>
          <a:p>
            <a:r>
              <a:rPr lang="en-US" dirty="0"/>
              <a:t>Use the web calculator </a:t>
            </a:r>
            <a:r>
              <a:rPr lang="en-US" dirty="0">
                <a:hlinkClick r:id="rId2"/>
              </a:rPr>
              <a:t>here</a:t>
            </a:r>
            <a:endParaRPr lang="en-US" dirty="0"/>
          </a:p>
        </p:txBody>
      </p:sp>
      <p:pic>
        <p:nvPicPr>
          <p:cNvPr id="8" name="Picture 7">
            <a:extLst>
              <a:ext uri="{FF2B5EF4-FFF2-40B4-BE49-F238E27FC236}">
                <a16:creationId xmlns:a16="http://schemas.microsoft.com/office/drawing/2014/main" id="{D86B2C74-B34B-CA4A-BE8B-638F964C874B}"/>
              </a:ext>
            </a:extLst>
          </p:cNvPr>
          <p:cNvPicPr>
            <a:picLocks noChangeAspect="1"/>
          </p:cNvPicPr>
          <p:nvPr/>
        </p:nvPicPr>
        <p:blipFill>
          <a:blip r:embed="rId3"/>
          <a:stretch>
            <a:fillRect/>
          </a:stretch>
        </p:blipFill>
        <p:spPr>
          <a:xfrm>
            <a:off x="5459767" y="1887262"/>
            <a:ext cx="3293616" cy="220902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1BE0481-72D1-4444-851F-5AEE82962152}"/>
              </a:ext>
            </a:extLst>
          </p:cNvPr>
          <p:cNvPicPr>
            <a:picLocks noChangeAspect="1"/>
          </p:cNvPicPr>
          <p:nvPr/>
        </p:nvPicPr>
        <p:blipFill>
          <a:blip r:embed="rId4"/>
          <a:stretch>
            <a:fillRect/>
          </a:stretch>
        </p:blipFill>
        <p:spPr>
          <a:xfrm>
            <a:off x="497149" y="2530136"/>
            <a:ext cx="3426443" cy="361099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6A42A35-CDD2-0D4B-A41D-58440002CB45}"/>
              </a:ext>
            </a:extLst>
          </p:cNvPr>
          <p:cNvSpPr txBox="1"/>
          <p:nvPr/>
        </p:nvSpPr>
        <p:spPr>
          <a:xfrm>
            <a:off x="4536489" y="4554244"/>
            <a:ext cx="4553747" cy="369332"/>
          </a:xfrm>
          <a:prstGeom prst="rect">
            <a:avLst/>
          </a:prstGeom>
          <a:noFill/>
        </p:spPr>
        <p:txBody>
          <a:bodyPr wrap="none" rtlCol="0">
            <a:spAutoFit/>
          </a:bodyPr>
          <a:lstStyle/>
          <a:p>
            <a:r>
              <a:rPr lang="en-US" dirty="0"/>
              <a:t>How much do you own the bank after 5 years?</a:t>
            </a:r>
          </a:p>
        </p:txBody>
      </p:sp>
      <p:sp>
        <p:nvSpPr>
          <p:cNvPr id="11" name="TextBox 10">
            <a:extLst>
              <a:ext uri="{FF2B5EF4-FFF2-40B4-BE49-F238E27FC236}">
                <a16:creationId xmlns:a16="http://schemas.microsoft.com/office/drawing/2014/main" id="{BD64E4B9-FA9C-2543-88DD-0FFEEDE338FC}"/>
              </a:ext>
            </a:extLst>
          </p:cNvPr>
          <p:cNvSpPr txBox="1"/>
          <p:nvPr/>
        </p:nvSpPr>
        <p:spPr>
          <a:xfrm>
            <a:off x="6078225" y="5176910"/>
            <a:ext cx="1470274" cy="523220"/>
          </a:xfrm>
          <a:prstGeom prst="rect">
            <a:avLst/>
          </a:prstGeom>
          <a:noFill/>
        </p:spPr>
        <p:txBody>
          <a:bodyPr wrap="none" rtlCol="0">
            <a:spAutoFit/>
          </a:bodyPr>
          <a:lstStyle/>
          <a:p>
            <a:r>
              <a:rPr lang="en-US" sz="2800" b="1" dirty="0">
                <a:solidFill>
                  <a:srgbClr val="FF0000"/>
                </a:solidFill>
              </a:rPr>
              <a:t>4,976.64</a:t>
            </a:r>
          </a:p>
        </p:txBody>
      </p:sp>
      <p:pic>
        <p:nvPicPr>
          <p:cNvPr id="8194" name="Picture 2" descr="Credit card sketch Images, Stock Photos &amp; Vectors | Shutterstock">
            <a:extLst>
              <a:ext uri="{FF2B5EF4-FFF2-40B4-BE49-F238E27FC236}">
                <a16:creationId xmlns:a16="http://schemas.microsoft.com/office/drawing/2014/main" id="{E8D26DF0-6D1C-2143-A810-6B8D3CFD18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481" r="2589" b="14856"/>
          <a:stretch/>
        </p:blipFill>
        <p:spPr bwMode="auto">
          <a:xfrm>
            <a:off x="4637109" y="497922"/>
            <a:ext cx="1645316" cy="112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10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C66659-7483-1349-5D41-B7FBA33A996F}"/>
              </a:ext>
            </a:extLst>
          </p:cNvPr>
          <p:cNvSpPr>
            <a:spLocks noGrp="1"/>
          </p:cNvSpPr>
          <p:nvPr>
            <p:ph type="body" sz="quarter" idx="11"/>
          </p:nvPr>
        </p:nvSpPr>
        <p:spPr>
          <a:xfrm>
            <a:off x="539664" y="2161400"/>
            <a:ext cx="4886916" cy="1416673"/>
          </a:xfrm>
        </p:spPr>
        <p:txBody>
          <a:bodyPr/>
          <a:lstStyle/>
          <a:p>
            <a:pPr marL="0" indent="0">
              <a:buNone/>
            </a:pPr>
            <a:r>
              <a:rPr lang="en-US" dirty="0"/>
              <a:t>What’s your take?</a:t>
            </a:r>
          </a:p>
        </p:txBody>
      </p:sp>
      <p:sp>
        <p:nvSpPr>
          <p:cNvPr id="3" name="Title 2">
            <a:extLst>
              <a:ext uri="{FF2B5EF4-FFF2-40B4-BE49-F238E27FC236}">
                <a16:creationId xmlns:a16="http://schemas.microsoft.com/office/drawing/2014/main" id="{FFB29CA6-0C95-A046-A77E-6AA1B225847B}"/>
              </a:ext>
            </a:extLst>
          </p:cNvPr>
          <p:cNvSpPr>
            <a:spLocks noGrp="1"/>
          </p:cNvSpPr>
          <p:nvPr>
            <p:ph type="title"/>
          </p:nvPr>
        </p:nvSpPr>
        <p:spPr/>
        <p:txBody>
          <a:bodyPr/>
          <a:lstStyle/>
          <a:p>
            <a:r>
              <a:rPr lang="en-US" dirty="0"/>
              <a:t>Compound Interest</a:t>
            </a:r>
          </a:p>
        </p:txBody>
      </p:sp>
      <p:sp>
        <p:nvSpPr>
          <p:cNvPr id="4" name="TextBox 3">
            <a:extLst>
              <a:ext uri="{FF2B5EF4-FFF2-40B4-BE49-F238E27FC236}">
                <a16:creationId xmlns:a16="http://schemas.microsoft.com/office/drawing/2014/main" id="{B5CC4A92-7818-7C87-D4A5-FAB6DB01C511}"/>
              </a:ext>
            </a:extLst>
          </p:cNvPr>
          <p:cNvSpPr txBox="1"/>
          <p:nvPr/>
        </p:nvSpPr>
        <p:spPr>
          <a:xfrm>
            <a:off x="1312614" y="4852729"/>
            <a:ext cx="6518772" cy="707886"/>
          </a:xfrm>
          <a:prstGeom prst="rect">
            <a:avLst/>
          </a:prstGeom>
          <a:noFill/>
        </p:spPr>
        <p:txBody>
          <a:bodyPr wrap="none" rtlCol="0">
            <a:spAutoFit/>
          </a:bodyPr>
          <a:lstStyle/>
          <a:p>
            <a:r>
              <a:rPr lang="en-US" sz="2000" b="1" dirty="0">
                <a:solidFill>
                  <a:schemeClr val="accent2">
                    <a:lumMod val="50000"/>
                  </a:schemeClr>
                </a:solidFill>
              </a:rPr>
              <a:t>“The best thing money can buy is your (financial) freedom.”</a:t>
            </a:r>
          </a:p>
          <a:p>
            <a:pPr algn="r"/>
            <a:r>
              <a:rPr lang="en-US" sz="2000" dirty="0">
                <a:solidFill>
                  <a:schemeClr val="accent2">
                    <a:lumMod val="50000"/>
                  </a:schemeClr>
                </a:solidFill>
              </a:rPr>
              <a:t>- Rob Berger</a:t>
            </a:r>
          </a:p>
        </p:txBody>
      </p:sp>
      <p:sp>
        <p:nvSpPr>
          <p:cNvPr id="5" name="TextBox 4">
            <a:extLst>
              <a:ext uri="{FF2B5EF4-FFF2-40B4-BE49-F238E27FC236}">
                <a16:creationId xmlns:a16="http://schemas.microsoft.com/office/drawing/2014/main" id="{0FA69C30-3343-DC36-5A0F-D43C9321BF1C}"/>
              </a:ext>
            </a:extLst>
          </p:cNvPr>
          <p:cNvSpPr txBox="1"/>
          <p:nvPr/>
        </p:nvSpPr>
        <p:spPr>
          <a:xfrm>
            <a:off x="1312614" y="3507515"/>
            <a:ext cx="7026411" cy="707886"/>
          </a:xfrm>
          <a:prstGeom prst="rect">
            <a:avLst/>
          </a:prstGeom>
          <a:noFill/>
        </p:spPr>
        <p:txBody>
          <a:bodyPr wrap="none" rtlCol="0">
            <a:spAutoFit/>
          </a:bodyPr>
          <a:lstStyle>
            <a:defPPr>
              <a:defRPr lang="en-US"/>
            </a:defPPr>
            <a:lvl1pPr>
              <a:defRPr sz="2000" b="1"/>
            </a:lvl1pPr>
          </a:lstStyle>
          <a:p>
            <a:r>
              <a:rPr lang="en-US" dirty="0">
                <a:solidFill>
                  <a:schemeClr val="accent2">
                    <a:lumMod val="50000"/>
                  </a:schemeClr>
                </a:solidFill>
              </a:rPr>
              <a:t>“Money isn’t all that useful unless you know what to do with it.”</a:t>
            </a:r>
          </a:p>
          <a:p>
            <a:pPr algn="r"/>
            <a:r>
              <a:rPr lang="en-US" b="0" dirty="0">
                <a:solidFill>
                  <a:schemeClr val="accent2">
                    <a:lumMod val="50000"/>
                  </a:schemeClr>
                </a:solidFill>
              </a:rPr>
              <a:t>- Jordan Peterson</a:t>
            </a:r>
          </a:p>
        </p:txBody>
      </p:sp>
    </p:spTree>
    <p:extLst>
      <p:ext uri="{BB962C8B-B14F-4D97-AF65-F5344CB8AC3E}">
        <p14:creationId xmlns:p14="http://schemas.microsoft.com/office/powerpoint/2010/main" val="3898573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C2A01B-8F43-5949-8098-735CDCAB6B25}"/>
              </a:ext>
            </a:extLst>
          </p:cNvPr>
          <p:cNvSpPr>
            <a:spLocks noGrp="1"/>
          </p:cNvSpPr>
          <p:nvPr>
            <p:ph type="title"/>
          </p:nvPr>
        </p:nvSpPr>
        <p:spPr/>
        <p:txBody>
          <a:bodyPr/>
          <a:lstStyle/>
          <a:p>
            <a:r>
              <a:rPr lang="en-US" dirty="0"/>
              <a:t>Use Unit Test As Manual</a:t>
            </a:r>
          </a:p>
        </p:txBody>
      </p:sp>
      <p:pic>
        <p:nvPicPr>
          <p:cNvPr id="4" name="Picture 3">
            <a:extLst>
              <a:ext uri="{FF2B5EF4-FFF2-40B4-BE49-F238E27FC236}">
                <a16:creationId xmlns:a16="http://schemas.microsoft.com/office/drawing/2014/main" id="{91A7F8B7-F883-B046-937E-7BE4A8825247}"/>
              </a:ext>
            </a:extLst>
          </p:cNvPr>
          <p:cNvPicPr>
            <a:picLocks noChangeAspect="1"/>
          </p:cNvPicPr>
          <p:nvPr/>
        </p:nvPicPr>
        <p:blipFill>
          <a:blip r:embed="rId2"/>
          <a:stretch>
            <a:fillRect/>
          </a:stretch>
        </p:blipFill>
        <p:spPr>
          <a:xfrm>
            <a:off x="4991632" y="193958"/>
            <a:ext cx="3619707" cy="627892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B8304D0-E3DF-024C-9029-AF70FD7A7AC8}"/>
              </a:ext>
            </a:extLst>
          </p:cNvPr>
          <p:cNvPicPr>
            <a:picLocks noChangeAspect="1"/>
          </p:cNvPicPr>
          <p:nvPr/>
        </p:nvPicPr>
        <p:blipFill>
          <a:blip r:embed="rId3"/>
          <a:stretch>
            <a:fillRect/>
          </a:stretch>
        </p:blipFill>
        <p:spPr>
          <a:xfrm>
            <a:off x="407299" y="1607190"/>
            <a:ext cx="2855748" cy="81826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F09C260-B021-A44E-BE38-275D66BBBC3D}"/>
              </a:ext>
            </a:extLst>
          </p:cNvPr>
          <p:cNvPicPr>
            <a:picLocks noChangeAspect="1"/>
          </p:cNvPicPr>
          <p:nvPr/>
        </p:nvPicPr>
        <p:blipFill>
          <a:blip r:embed="rId4"/>
          <a:stretch>
            <a:fillRect/>
          </a:stretch>
        </p:blipFill>
        <p:spPr>
          <a:xfrm>
            <a:off x="396219" y="2636003"/>
            <a:ext cx="3367914" cy="4013961"/>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405F3ED8-56A9-8A49-B6E0-A4CF0A8EA863}"/>
              </a:ext>
            </a:extLst>
          </p:cNvPr>
          <p:cNvGrpSpPr/>
          <p:nvPr/>
        </p:nvGrpSpPr>
        <p:grpSpPr>
          <a:xfrm>
            <a:off x="3557564" y="4305670"/>
            <a:ext cx="2283033" cy="852256"/>
            <a:chOff x="3557564" y="4305670"/>
            <a:chExt cx="2283033" cy="852256"/>
          </a:xfrm>
        </p:grpSpPr>
        <p:sp>
          <p:nvSpPr>
            <p:cNvPr id="7" name="Left Arrow 6">
              <a:extLst>
                <a:ext uri="{FF2B5EF4-FFF2-40B4-BE49-F238E27FC236}">
                  <a16:creationId xmlns:a16="http://schemas.microsoft.com/office/drawing/2014/main" id="{E3D975A1-E8F8-8E45-BA49-9BA2E46CFDFE}"/>
                </a:ext>
              </a:extLst>
            </p:cNvPr>
            <p:cNvSpPr/>
            <p:nvPr/>
          </p:nvSpPr>
          <p:spPr>
            <a:xfrm>
              <a:off x="3557564" y="4305670"/>
              <a:ext cx="2275065" cy="852256"/>
            </a:xfrm>
            <a:prstGeom prst="leftArrow">
              <a:avLst/>
            </a:prstGeom>
            <a:solidFill>
              <a:schemeClr val="accent6">
                <a:lumMod val="20000"/>
                <a:lumOff val="8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73AD0B3-F296-EC4E-B875-E4646664A458}"/>
                </a:ext>
              </a:extLst>
            </p:cNvPr>
            <p:cNvSpPr txBox="1"/>
            <p:nvPr/>
          </p:nvSpPr>
          <p:spPr>
            <a:xfrm>
              <a:off x="3875828" y="4547132"/>
              <a:ext cx="1964769" cy="369332"/>
            </a:xfrm>
            <a:prstGeom prst="rect">
              <a:avLst/>
            </a:prstGeom>
            <a:noFill/>
          </p:spPr>
          <p:txBody>
            <a:bodyPr wrap="none" rtlCol="0">
              <a:spAutoFit/>
            </a:bodyPr>
            <a:lstStyle/>
            <a:p>
              <a:r>
                <a:rPr lang="en-US" dirty="0"/>
                <a:t>Read the “manual”</a:t>
              </a:r>
            </a:p>
          </p:txBody>
        </p:sp>
      </p:grpSp>
    </p:spTree>
    <p:extLst>
      <p:ext uri="{BB962C8B-B14F-4D97-AF65-F5344CB8AC3E}">
        <p14:creationId xmlns:p14="http://schemas.microsoft.com/office/powerpoint/2010/main" val="1063681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94EDF1-4FE0-DC44-8E11-8CF8E8CB98E1}"/>
              </a:ext>
            </a:extLst>
          </p:cNvPr>
          <p:cNvSpPr>
            <a:spLocks noGrp="1"/>
          </p:cNvSpPr>
          <p:nvPr>
            <p:ph type="body" sz="quarter" idx="11"/>
          </p:nvPr>
        </p:nvSpPr>
        <p:spPr>
          <a:xfrm>
            <a:off x="1906983" y="2237013"/>
            <a:ext cx="5540159" cy="1543370"/>
          </a:xfrm>
        </p:spPr>
        <p:txBody>
          <a:bodyPr/>
          <a:lstStyle/>
          <a:p>
            <a:pPr marL="0" indent="0">
              <a:buNone/>
            </a:pPr>
            <a:r>
              <a:rPr lang="en-US" sz="3200" dirty="0">
                <a:solidFill>
                  <a:schemeClr val="tx1"/>
                </a:solidFill>
              </a:rPr>
              <a:t>Interface</a:t>
            </a:r>
          </a:p>
          <a:p>
            <a:pPr>
              <a:buFontTx/>
              <a:buChar char="-"/>
            </a:pPr>
            <a:r>
              <a:rPr lang="en-US" b="0" dirty="0">
                <a:solidFill>
                  <a:schemeClr val="tx1"/>
                </a:solidFill>
              </a:rPr>
              <a:t>Public functions</a:t>
            </a:r>
          </a:p>
        </p:txBody>
      </p:sp>
      <p:sp>
        <p:nvSpPr>
          <p:cNvPr id="3" name="Title 2">
            <a:extLst>
              <a:ext uri="{FF2B5EF4-FFF2-40B4-BE49-F238E27FC236}">
                <a16:creationId xmlns:a16="http://schemas.microsoft.com/office/drawing/2014/main" id="{94054E36-0C96-1348-B72E-7A271BCEA142}"/>
              </a:ext>
            </a:extLst>
          </p:cNvPr>
          <p:cNvSpPr>
            <a:spLocks noGrp="1"/>
          </p:cNvSpPr>
          <p:nvPr>
            <p:ph type="title"/>
          </p:nvPr>
        </p:nvSpPr>
        <p:spPr/>
        <p:txBody>
          <a:bodyPr/>
          <a:lstStyle/>
          <a:p>
            <a:r>
              <a:rPr lang="en-US" dirty="0"/>
              <a:t>Abstract Data Type (ADT)</a:t>
            </a:r>
          </a:p>
        </p:txBody>
      </p:sp>
      <p:sp>
        <p:nvSpPr>
          <p:cNvPr id="5" name="Text Placeholder 1">
            <a:extLst>
              <a:ext uri="{FF2B5EF4-FFF2-40B4-BE49-F238E27FC236}">
                <a16:creationId xmlns:a16="http://schemas.microsoft.com/office/drawing/2014/main" id="{7807279B-A050-A74F-A65B-1B063EC50D14}"/>
              </a:ext>
            </a:extLst>
          </p:cNvPr>
          <p:cNvSpPr txBox="1">
            <a:spLocks/>
          </p:cNvSpPr>
          <p:nvPr/>
        </p:nvSpPr>
        <p:spPr>
          <a:xfrm>
            <a:off x="1906983" y="3702015"/>
            <a:ext cx="7360170" cy="1543370"/>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solidFill>
                  <a:schemeClr val="tx1"/>
                </a:solidFill>
              </a:rPr>
              <a:t>Implementation</a:t>
            </a:r>
          </a:p>
          <a:p>
            <a:pPr marL="0" indent="0">
              <a:buFont typeface="Lucida Grande"/>
              <a:buNone/>
            </a:pPr>
            <a:r>
              <a:rPr lang="en-US" b="0" dirty="0">
                <a:solidFill>
                  <a:schemeClr val="tx1"/>
                </a:solidFill>
              </a:rPr>
              <a:t>- Internal details</a:t>
            </a:r>
          </a:p>
        </p:txBody>
      </p:sp>
    </p:spTree>
    <p:extLst>
      <p:ext uri="{BB962C8B-B14F-4D97-AF65-F5344CB8AC3E}">
        <p14:creationId xmlns:p14="http://schemas.microsoft.com/office/powerpoint/2010/main" val="1936551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019 Wards 10 Best Interiors Nominee | Subaru Forester | WardsAuto">
            <a:extLst>
              <a:ext uri="{FF2B5EF4-FFF2-40B4-BE49-F238E27FC236}">
                <a16:creationId xmlns:a16="http://schemas.microsoft.com/office/drawing/2014/main" id="{1D74065F-9E15-774C-A5EB-7CA425A03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385" y="2943721"/>
            <a:ext cx="2795508" cy="14521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863107C-4772-0E4D-9EFA-C531EDE0CA38}"/>
              </a:ext>
            </a:extLst>
          </p:cNvPr>
          <p:cNvSpPr txBox="1"/>
          <p:nvPr/>
        </p:nvSpPr>
        <p:spPr>
          <a:xfrm>
            <a:off x="472385" y="695041"/>
            <a:ext cx="5348580" cy="584775"/>
          </a:xfrm>
          <a:prstGeom prst="rect">
            <a:avLst/>
          </a:prstGeom>
          <a:noFill/>
        </p:spPr>
        <p:txBody>
          <a:bodyPr wrap="none" rtlCol="0">
            <a:spAutoFit/>
          </a:bodyPr>
          <a:lstStyle/>
          <a:p>
            <a:r>
              <a:rPr lang="en-US" altLang="zh-CN" sz="3200" b="1" dirty="0"/>
              <a:t>“</a:t>
            </a:r>
            <a:r>
              <a:rPr lang="en-US" sz="3200" b="1" dirty="0">
                <a:solidFill>
                  <a:schemeClr val="bg2">
                    <a:lumMod val="50000"/>
                  </a:schemeClr>
                </a:solidFill>
              </a:rPr>
              <a:t>Interface</a:t>
            </a:r>
            <a:r>
              <a:rPr lang="zh-CN" altLang="en-US" sz="3200" b="1" dirty="0">
                <a:solidFill>
                  <a:schemeClr val="bg2">
                    <a:lumMod val="50000"/>
                  </a:schemeClr>
                </a:solidFill>
              </a:rPr>
              <a:t> </a:t>
            </a:r>
            <a:r>
              <a:rPr lang="en-US" altLang="zh-CN" sz="3200" b="1" dirty="0">
                <a:solidFill>
                  <a:schemeClr val="bg2">
                    <a:lumMod val="50000"/>
                  </a:schemeClr>
                </a:solidFill>
              </a:rPr>
              <a:t>vs</a:t>
            </a:r>
            <a:r>
              <a:rPr lang="zh-CN" altLang="en-US" sz="3200" b="1" dirty="0">
                <a:solidFill>
                  <a:schemeClr val="bg2">
                    <a:lumMod val="50000"/>
                  </a:schemeClr>
                </a:solidFill>
              </a:rPr>
              <a:t> </a:t>
            </a:r>
            <a:r>
              <a:rPr lang="en-US" altLang="zh-CN" sz="3200" b="1" dirty="0">
                <a:solidFill>
                  <a:srgbClr val="C00000"/>
                </a:solidFill>
              </a:rPr>
              <a:t>Implementation</a:t>
            </a:r>
            <a:r>
              <a:rPr lang="en-US" altLang="zh-CN" sz="3200" b="1" dirty="0"/>
              <a:t>”</a:t>
            </a:r>
            <a:endParaRPr lang="en-US" sz="3200" b="1" dirty="0"/>
          </a:p>
        </p:txBody>
      </p:sp>
      <p:pic>
        <p:nvPicPr>
          <p:cNvPr id="3076" name="Picture 4" descr="Subaru Impreza 555 - First Chapter of a Legendary Saga | SnapLap">
            <a:extLst>
              <a:ext uri="{FF2B5EF4-FFF2-40B4-BE49-F238E27FC236}">
                <a16:creationId xmlns:a16="http://schemas.microsoft.com/office/drawing/2014/main" id="{25E2CF4F-4D4C-4745-A79A-D723B7DC20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45" b="4288"/>
          <a:stretch/>
        </p:blipFill>
        <p:spPr bwMode="auto">
          <a:xfrm>
            <a:off x="4536179" y="4099267"/>
            <a:ext cx="4341705" cy="24693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ubaru Impreza WRX - Car Cutaway - Modern Racer - Features">
            <a:extLst>
              <a:ext uri="{FF2B5EF4-FFF2-40B4-BE49-F238E27FC236}">
                <a16:creationId xmlns:a16="http://schemas.microsoft.com/office/drawing/2014/main" id="{76341923-0DAE-6445-BF21-BF5295D2B5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881" b="18724"/>
          <a:stretch/>
        </p:blipFill>
        <p:spPr bwMode="auto">
          <a:xfrm>
            <a:off x="4194496" y="1674263"/>
            <a:ext cx="4949504" cy="253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7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F85912-AA17-7230-780C-D20D36D67855}"/>
              </a:ext>
            </a:extLst>
          </p:cNvPr>
          <p:cNvPicPr>
            <a:picLocks noChangeAspect="1"/>
          </p:cNvPicPr>
          <p:nvPr/>
        </p:nvPicPr>
        <p:blipFill>
          <a:blip r:embed="rId2"/>
          <a:stretch>
            <a:fillRect/>
          </a:stretch>
        </p:blipFill>
        <p:spPr>
          <a:xfrm>
            <a:off x="5762746" y="4196282"/>
            <a:ext cx="3276600" cy="2667000"/>
          </a:xfrm>
          <a:prstGeom prst="rect">
            <a:avLst/>
          </a:prstGeom>
        </p:spPr>
      </p:pic>
      <p:sp>
        <p:nvSpPr>
          <p:cNvPr id="3" name="Title 2">
            <a:extLst>
              <a:ext uri="{FF2B5EF4-FFF2-40B4-BE49-F238E27FC236}">
                <a16:creationId xmlns:a16="http://schemas.microsoft.com/office/drawing/2014/main" id="{4BB63C50-9B36-94FA-4C96-5BDC2970FE5D}"/>
              </a:ext>
            </a:extLst>
          </p:cNvPr>
          <p:cNvSpPr>
            <a:spLocks noGrp="1"/>
          </p:cNvSpPr>
          <p:nvPr>
            <p:ph type="title"/>
          </p:nvPr>
        </p:nvSpPr>
        <p:spPr/>
        <p:txBody>
          <a:bodyPr/>
          <a:lstStyle/>
          <a:p>
            <a:r>
              <a:rPr lang="en-US" dirty="0"/>
              <a:t>Homework 4 – Task 1</a:t>
            </a:r>
          </a:p>
        </p:txBody>
      </p:sp>
      <p:sp>
        <p:nvSpPr>
          <p:cNvPr id="7" name="TextBox 6">
            <a:extLst>
              <a:ext uri="{FF2B5EF4-FFF2-40B4-BE49-F238E27FC236}">
                <a16:creationId xmlns:a16="http://schemas.microsoft.com/office/drawing/2014/main" id="{BDB21474-639D-5DD1-A4D9-188C5AEC3452}"/>
              </a:ext>
            </a:extLst>
          </p:cNvPr>
          <p:cNvSpPr txBox="1"/>
          <p:nvPr/>
        </p:nvSpPr>
        <p:spPr>
          <a:xfrm>
            <a:off x="7833569" y="2632971"/>
            <a:ext cx="1021946" cy="369332"/>
          </a:xfrm>
          <a:prstGeom prst="rect">
            <a:avLst/>
          </a:prstGeom>
          <a:noFill/>
        </p:spPr>
        <p:txBody>
          <a:bodyPr wrap="none" rtlCol="0">
            <a:spAutoFit/>
          </a:bodyPr>
          <a:lstStyle/>
          <a:p>
            <a:r>
              <a:rPr lang="en-US" dirty="0"/>
              <a:t>Interface</a:t>
            </a:r>
          </a:p>
        </p:txBody>
      </p:sp>
      <p:pic>
        <p:nvPicPr>
          <p:cNvPr id="12" name="Picture 11">
            <a:extLst>
              <a:ext uri="{FF2B5EF4-FFF2-40B4-BE49-F238E27FC236}">
                <a16:creationId xmlns:a16="http://schemas.microsoft.com/office/drawing/2014/main" id="{0A53852B-D430-6870-CACF-AB7619E44208}"/>
              </a:ext>
            </a:extLst>
          </p:cNvPr>
          <p:cNvPicPr>
            <a:picLocks noChangeAspect="1"/>
          </p:cNvPicPr>
          <p:nvPr/>
        </p:nvPicPr>
        <p:blipFill>
          <a:blip r:embed="rId3"/>
          <a:stretch>
            <a:fillRect/>
          </a:stretch>
        </p:blipFill>
        <p:spPr>
          <a:xfrm>
            <a:off x="245811" y="1654793"/>
            <a:ext cx="4082180" cy="127666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33E8E45-A869-1C5A-C2AB-93CB719E986F}"/>
              </a:ext>
            </a:extLst>
          </p:cNvPr>
          <p:cNvSpPr txBox="1"/>
          <p:nvPr/>
        </p:nvSpPr>
        <p:spPr>
          <a:xfrm>
            <a:off x="245811" y="6033281"/>
            <a:ext cx="3007170" cy="369332"/>
          </a:xfrm>
          <a:prstGeom prst="rect">
            <a:avLst/>
          </a:prstGeom>
          <a:noFill/>
        </p:spPr>
        <p:txBody>
          <a:bodyPr wrap="none" rtlCol="0">
            <a:spAutoFit/>
          </a:bodyPr>
          <a:lstStyle/>
          <a:p>
            <a:r>
              <a:rPr lang="en-US" dirty="0"/>
              <a:t>Implementation – For real use</a:t>
            </a:r>
          </a:p>
        </p:txBody>
      </p:sp>
      <p:grpSp>
        <p:nvGrpSpPr>
          <p:cNvPr id="41" name="Group 40">
            <a:extLst>
              <a:ext uri="{FF2B5EF4-FFF2-40B4-BE49-F238E27FC236}">
                <a16:creationId xmlns:a16="http://schemas.microsoft.com/office/drawing/2014/main" id="{FCD4351A-DED3-1597-E4B2-3803A9142DF5}"/>
              </a:ext>
            </a:extLst>
          </p:cNvPr>
          <p:cNvGrpSpPr/>
          <p:nvPr/>
        </p:nvGrpSpPr>
        <p:grpSpPr>
          <a:xfrm>
            <a:off x="882290" y="3471640"/>
            <a:ext cx="5405345" cy="2502827"/>
            <a:chOff x="882290" y="3471640"/>
            <a:chExt cx="5405345" cy="2502827"/>
          </a:xfrm>
        </p:grpSpPr>
        <p:pic>
          <p:nvPicPr>
            <p:cNvPr id="5" name="Picture 4">
              <a:extLst>
                <a:ext uri="{FF2B5EF4-FFF2-40B4-BE49-F238E27FC236}">
                  <a16:creationId xmlns:a16="http://schemas.microsoft.com/office/drawing/2014/main" id="{000598AE-06BA-C9D9-090A-687395AFE12A}"/>
                </a:ext>
              </a:extLst>
            </p:cNvPr>
            <p:cNvPicPr>
              <a:picLocks noChangeAspect="1"/>
            </p:cNvPicPr>
            <p:nvPr/>
          </p:nvPicPr>
          <p:blipFill>
            <a:blip r:embed="rId4"/>
            <a:stretch>
              <a:fillRect/>
            </a:stretch>
          </p:blipFill>
          <p:spPr>
            <a:xfrm>
              <a:off x="882290" y="4352365"/>
              <a:ext cx="3138768" cy="1622102"/>
            </a:xfrm>
            <a:prstGeom prst="rect">
              <a:avLst/>
            </a:prstGeom>
            <a:ln>
              <a:noFill/>
            </a:ln>
            <a:effectLst>
              <a:outerShdw blurRad="292100" dist="139700" dir="2700000" algn="tl" rotWithShape="0">
                <a:srgbClr val="333333">
                  <a:alpha val="65000"/>
                </a:srgbClr>
              </a:outerShdw>
            </a:effectLst>
          </p:spPr>
        </p:pic>
        <p:cxnSp>
          <p:nvCxnSpPr>
            <p:cNvPr id="14" name="Elbow Connector 13">
              <a:extLst>
                <a:ext uri="{FF2B5EF4-FFF2-40B4-BE49-F238E27FC236}">
                  <a16:creationId xmlns:a16="http://schemas.microsoft.com/office/drawing/2014/main" id="{E6AF14B0-A1F7-4635-63F5-500F6FAC6DDD}"/>
                </a:ext>
              </a:extLst>
            </p:cNvPr>
            <p:cNvCxnSpPr>
              <a:stCxn id="4" idx="2"/>
              <a:endCxn id="5" idx="0"/>
            </p:cNvCxnSpPr>
            <p:nvPr/>
          </p:nvCxnSpPr>
          <p:spPr>
            <a:xfrm rot="5400000">
              <a:off x="3929292" y="1994022"/>
              <a:ext cx="880726" cy="3835961"/>
            </a:xfrm>
            <a:prstGeom prst="bentConnector3">
              <a:avLst>
                <a:gd name="adj1" fmla="val 30660"/>
              </a:avLst>
            </a:prstGeom>
            <a:ln w="22225">
              <a:solidFill>
                <a:srgbClr val="C00000"/>
              </a:solidFill>
              <a:tailEnd type="arrow" w="lg" len="lg"/>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FFE1D85A-2968-FA8F-B422-4001EB881DAD}"/>
              </a:ext>
            </a:extLst>
          </p:cNvPr>
          <p:cNvSpPr txBox="1"/>
          <p:nvPr/>
        </p:nvSpPr>
        <p:spPr>
          <a:xfrm>
            <a:off x="6323095" y="6488668"/>
            <a:ext cx="2908938" cy="369332"/>
          </a:xfrm>
          <a:prstGeom prst="rect">
            <a:avLst/>
          </a:prstGeom>
          <a:noFill/>
        </p:spPr>
        <p:txBody>
          <a:bodyPr wrap="none" rtlCol="0">
            <a:spAutoFit/>
          </a:bodyPr>
          <a:lstStyle/>
          <a:p>
            <a:r>
              <a:rPr lang="en-US" dirty="0"/>
              <a:t>Implementation – For testing</a:t>
            </a:r>
          </a:p>
        </p:txBody>
      </p:sp>
      <p:grpSp>
        <p:nvGrpSpPr>
          <p:cNvPr id="42" name="Group 41">
            <a:extLst>
              <a:ext uri="{FF2B5EF4-FFF2-40B4-BE49-F238E27FC236}">
                <a16:creationId xmlns:a16="http://schemas.microsoft.com/office/drawing/2014/main" id="{2BA5B414-DBD1-94B8-ADC8-42A37B128A71}"/>
              </a:ext>
            </a:extLst>
          </p:cNvPr>
          <p:cNvGrpSpPr/>
          <p:nvPr/>
        </p:nvGrpSpPr>
        <p:grpSpPr>
          <a:xfrm>
            <a:off x="5904645" y="3471638"/>
            <a:ext cx="2699870" cy="3017030"/>
            <a:chOff x="5904645" y="3471638"/>
            <a:chExt cx="2699870" cy="3017030"/>
          </a:xfrm>
        </p:grpSpPr>
        <p:pic>
          <p:nvPicPr>
            <p:cNvPr id="6" name="Picture 5">
              <a:extLst>
                <a:ext uri="{FF2B5EF4-FFF2-40B4-BE49-F238E27FC236}">
                  <a16:creationId xmlns:a16="http://schemas.microsoft.com/office/drawing/2014/main" id="{0189BD5D-EDBB-5582-C7D2-71165BE1E087}"/>
                </a:ext>
              </a:extLst>
            </p:cNvPr>
            <p:cNvPicPr>
              <a:picLocks noChangeAspect="1"/>
            </p:cNvPicPr>
            <p:nvPr/>
          </p:nvPicPr>
          <p:blipFill>
            <a:blip r:embed="rId5"/>
            <a:stretch>
              <a:fillRect/>
            </a:stretch>
          </p:blipFill>
          <p:spPr>
            <a:xfrm>
              <a:off x="5904645" y="3998662"/>
              <a:ext cx="2699870" cy="2490006"/>
            </a:xfrm>
            <a:prstGeom prst="rect">
              <a:avLst/>
            </a:prstGeom>
            <a:ln>
              <a:noFill/>
            </a:ln>
            <a:effectLst>
              <a:outerShdw blurRad="292100" dist="139700" dir="2700000" algn="tl" rotWithShape="0">
                <a:srgbClr val="333333">
                  <a:alpha val="65000"/>
                </a:srgbClr>
              </a:outerShdw>
            </a:effectLst>
          </p:spPr>
        </p:pic>
        <p:cxnSp>
          <p:nvCxnSpPr>
            <p:cNvPr id="15" name="Elbow Connector 14">
              <a:extLst>
                <a:ext uri="{FF2B5EF4-FFF2-40B4-BE49-F238E27FC236}">
                  <a16:creationId xmlns:a16="http://schemas.microsoft.com/office/drawing/2014/main" id="{36926F23-4E1E-EABE-1B1A-B95B10B30265}"/>
                </a:ext>
              </a:extLst>
            </p:cNvPr>
            <p:cNvCxnSpPr>
              <a:cxnSpLocks/>
              <a:stCxn id="4" idx="2"/>
              <a:endCxn id="6" idx="0"/>
            </p:cNvCxnSpPr>
            <p:nvPr/>
          </p:nvCxnSpPr>
          <p:spPr>
            <a:xfrm rot="16200000" flipH="1">
              <a:off x="6507596" y="3251677"/>
              <a:ext cx="527023" cy="966945"/>
            </a:xfrm>
            <a:prstGeom prst="bentConnector3">
              <a:avLst>
                <a:gd name="adj1" fmla="val 50000"/>
              </a:avLst>
            </a:prstGeom>
            <a:ln w="22225">
              <a:solidFill>
                <a:srgbClr val="C00000"/>
              </a:solidFill>
              <a:tailEnd type="arrow" w="lg" len="lg"/>
            </a:ln>
          </p:spPr>
          <p:style>
            <a:lnRef idx="2">
              <a:schemeClr val="accent1"/>
            </a:lnRef>
            <a:fillRef idx="0">
              <a:schemeClr val="accent1"/>
            </a:fillRef>
            <a:effectRef idx="1">
              <a:schemeClr val="accent1"/>
            </a:effectRef>
            <a:fontRef idx="minor">
              <a:schemeClr val="tx1"/>
            </a:fontRef>
          </p:style>
        </p:cxnSp>
      </p:grpSp>
      <p:sp>
        <p:nvSpPr>
          <p:cNvPr id="25" name="Rectangle 24">
            <a:extLst>
              <a:ext uri="{FF2B5EF4-FFF2-40B4-BE49-F238E27FC236}">
                <a16:creationId xmlns:a16="http://schemas.microsoft.com/office/drawing/2014/main" id="{2A2DF00A-1445-6FCC-8593-EB79C84130CE}"/>
              </a:ext>
            </a:extLst>
          </p:cNvPr>
          <p:cNvSpPr/>
          <p:nvPr/>
        </p:nvSpPr>
        <p:spPr>
          <a:xfrm>
            <a:off x="2268070" y="1833149"/>
            <a:ext cx="1550895" cy="376518"/>
          </a:xfrm>
          <a:prstGeom prst="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939E069-51FB-856A-70E0-C85C878A2F0C}"/>
              </a:ext>
            </a:extLst>
          </p:cNvPr>
          <p:cNvSpPr txBox="1"/>
          <p:nvPr/>
        </p:nvSpPr>
        <p:spPr>
          <a:xfrm>
            <a:off x="4504074" y="1596048"/>
            <a:ext cx="4157548" cy="369332"/>
          </a:xfrm>
          <a:prstGeom prst="rect">
            <a:avLst/>
          </a:prstGeom>
          <a:noFill/>
        </p:spPr>
        <p:txBody>
          <a:bodyPr wrap="none" rtlCol="0">
            <a:spAutoFit/>
          </a:bodyPr>
          <a:lstStyle/>
          <a:p>
            <a:r>
              <a:rPr lang="en-US" dirty="0">
                <a:solidFill>
                  <a:srgbClr val="C00000"/>
                </a:solidFill>
              </a:rPr>
              <a:t>Decouple our code from how print is done</a:t>
            </a:r>
          </a:p>
        </p:txBody>
      </p:sp>
      <p:grpSp>
        <p:nvGrpSpPr>
          <p:cNvPr id="35" name="Group 34">
            <a:extLst>
              <a:ext uri="{FF2B5EF4-FFF2-40B4-BE49-F238E27FC236}">
                <a16:creationId xmlns:a16="http://schemas.microsoft.com/office/drawing/2014/main" id="{2E22394A-938D-B5E9-7F76-CF73D3C4A9E9}"/>
              </a:ext>
            </a:extLst>
          </p:cNvPr>
          <p:cNvGrpSpPr/>
          <p:nvPr/>
        </p:nvGrpSpPr>
        <p:grpSpPr>
          <a:xfrm>
            <a:off x="3043517" y="2209667"/>
            <a:ext cx="4768117" cy="1261972"/>
            <a:chOff x="3043517" y="2209667"/>
            <a:chExt cx="4768117" cy="1261972"/>
          </a:xfrm>
        </p:grpSpPr>
        <p:pic>
          <p:nvPicPr>
            <p:cNvPr id="4" name="Picture 3">
              <a:extLst>
                <a:ext uri="{FF2B5EF4-FFF2-40B4-BE49-F238E27FC236}">
                  <a16:creationId xmlns:a16="http://schemas.microsoft.com/office/drawing/2014/main" id="{4281EEFD-59DC-5A4F-FEE9-38EFA02E5C9C}"/>
                </a:ext>
              </a:extLst>
            </p:cNvPr>
            <p:cNvPicPr>
              <a:picLocks noChangeAspect="1"/>
            </p:cNvPicPr>
            <p:nvPr/>
          </p:nvPicPr>
          <p:blipFill>
            <a:blip r:embed="rId6"/>
            <a:stretch>
              <a:fillRect/>
            </a:stretch>
          </p:blipFill>
          <p:spPr>
            <a:xfrm>
              <a:off x="4763635" y="2590577"/>
              <a:ext cx="3047999" cy="881062"/>
            </a:xfrm>
            <a:prstGeom prst="rect">
              <a:avLst/>
            </a:prstGeom>
            <a:ln>
              <a:noFill/>
            </a:ln>
            <a:effectLst>
              <a:outerShdw blurRad="292100" dist="139700" dir="2700000" algn="tl" rotWithShape="0">
                <a:srgbClr val="333333">
                  <a:alpha val="65000"/>
                </a:srgbClr>
              </a:outerShdw>
            </a:effectLst>
          </p:spPr>
        </p:pic>
        <p:cxnSp>
          <p:nvCxnSpPr>
            <p:cNvPr id="31" name="Elbow Connector 30">
              <a:extLst>
                <a:ext uri="{FF2B5EF4-FFF2-40B4-BE49-F238E27FC236}">
                  <a16:creationId xmlns:a16="http://schemas.microsoft.com/office/drawing/2014/main" id="{6C5E9CB5-9D1A-F525-B257-5A6A274EE945}"/>
                </a:ext>
              </a:extLst>
            </p:cNvPr>
            <p:cNvCxnSpPr>
              <a:cxnSpLocks/>
              <a:stCxn id="25" idx="2"/>
              <a:endCxn id="4" idx="0"/>
            </p:cNvCxnSpPr>
            <p:nvPr/>
          </p:nvCxnSpPr>
          <p:spPr>
            <a:xfrm rot="16200000" flipH="1">
              <a:off x="4475121" y="778063"/>
              <a:ext cx="380910" cy="3244117"/>
            </a:xfrm>
            <a:prstGeom prst="bentConnector3">
              <a:avLst>
                <a:gd name="adj1" fmla="val 50000"/>
              </a:avLst>
            </a:prstGeom>
            <a:ln w="22225">
              <a:solidFill>
                <a:srgbClr val="C00000"/>
              </a:solidFill>
              <a:tailEnd type="arrow"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24126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FD6A7-494E-1B4F-B081-75CDF2D04C8D}"/>
              </a:ext>
            </a:extLst>
          </p:cNvPr>
          <p:cNvSpPr>
            <a:spLocks noGrp="1"/>
          </p:cNvSpPr>
          <p:nvPr>
            <p:ph type="title"/>
          </p:nvPr>
        </p:nvSpPr>
        <p:spPr/>
        <p:txBody>
          <a:bodyPr/>
          <a:lstStyle/>
          <a:p>
            <a:r>
              <a:rPr lang="en-US" dirty="0"/>
              <a:t>Memory Layout</a:t>
            </a:r>
          </a:p>
        </p:txBody>
      </p:sp>
      <p:sp>
        <p:nvSpPr>
          <p:cNvPr id="5" name="TextBox 4">
            <a:extLst>
              <a:ext uri="{FF2B5EF4-FFF2-40B4-BE49-F238E27FC236}">
                <a16:creationId xmlns:a16="http://schemas.microsoft.com/office/drawing/2014/main" id="{FF8AEB97-B725-9343-A8B9-A220B41BDD98}"/>
              </a:ext>
            </a:extLst>
          </p:cNvPr>
          <p:cNvSpPr txBox="1"/>
          <p:nvPr/>
        </p:nvSpPr>
        <p:spPr>
          <a:xfrm>
            <a:off x="11896165" y="-89647"/>
            <a:ext cx="184731" cy="369332"/>
          </a:xfrm>
          <a:prstGeom prst="rect">
            <a:avLst/>
          </a:prstGeom>
          <a:solidFill>
            <a:schemeClr val="bg2"/>
          </a:solidFill>
        </p:spPr>
        <p:txBody>
          <a:bodyPr wrap="none" rtlCol="0">
            <a:spAutoFit/>
          </a:bodyPr>
          <a:lstStyle/>
          <a:p>
            <a:endParaRPr lang="en-US" dirty="0"/>
          </a:p>
        </p:txBody>
      </p:sp>
      <p:sp>
        <p:nvSpPr>
          <p:cNvPr id="77" name="TextBox 76">
            <a:extLst>
              <a:ext uri="{FF2B5EF4-FFF2-40B4-BE49-F238E27FC236}">
                <a16:creationId xmlns:a16="http://schemas.microsoft.com/office/drawing/2014/main" id="{729FD5CA-67AE-C34D-9317-9669CA062027}"/>
              </a:ext>
            </a:extLst>
          </p:cNvPr>
          <p:cNvSpPr txBox="1"/>
          <p:nvPr/>
        </p:nvSpPr>
        <p:spPr>
          <a:xfrm>
            <a:off x="3154057" y="3429000"/>
            <a:ext cx="925638" cy="523220"/>
          </a:xfrm>
          <a:prstGeom prst="rect">
            <a:avLst/>
          </a:prstGeom>
          <a:noFill/>
        </p:spPr>
        <p:txBody>
          <a:bodyPr wrap="none" rtlCol="0">
            <a:spAutoFit/>
          </a:bodyPr>
          <a:lstStyle/>
          <a:p>
            <a:r>
              <a:rPr lang="en-US" sz="2800" dirty="0"/>
              <a:t>array</a:t>
            </a:r>
          </a:p>
        </p:txBody>
      </p:sp>
      <p:sp>
        <p:nvSpPr>
          <p:cNvPr id="78" name="TextBox 77">
            <a:extLst>
              <a:ext uri="{FF2B5EF4-FFF2-40B4-BE49-F238E27FC236}">
                <a16:creationId xmlns:a16="http://schemas.microsoft.com/office/drawing/2014/main" id="{B077F881-8DEA-5F40-B21D-037012B86B7E}"/>
              </a:ext>
            </a:extLst>
          </p:cNvPr>
          <p:cNvSpPr txBox="1"/>
          <p:nvPr/>
        </p:nvSpPr>
        <p:spPr>
          <a:xfrm>
            <a:off x="6578807" y="3177568"/>
            <a:ext cx="605422" cy="523220"/>
          </a:xfrm>
          <a:prstGeom prst="rect">
            <a:avLst/>
          </a:prstGeom>
          <a:noFill/>
        </p:spPr>
        <p:txBody>
          <a:bodyPr wrap="none" rtlCol="0">
            <a:spAutoFit/>
          </a:bodyPr>
          <a:lstStyle>
            <a:defPPr>
              <a:defRPr lang="en-US"/>
            </a:defPPr>
            <a:lvl1pPr>
              <a:defRPr sz="2800"/>
            </a:lvl1pPr>
          </a:lstStyle>
          <a:p>
            <a:r>
              <a:rPr lang="en-US" dirty="0"/>
              <a:t>list</a:t>
            </a:r>
          </a:p>
        </p:txBody>
      </p:sp>
      <p:sp>
        <p:nvSpPr>
          <p:cNvPr id="2" name="Rounded Rectangle 1">
            <a:extLst>
              <a:ext uri="{FF2B5EF4-FFF2-40B4-BE49-F238E27FC236}">
                <a16:creationId xmlns:a16="http://schemas.microsoft.com/office/drawing/2014/main" id="{66E19A30-9231-2C4B-BDFB-79E1B18C6779}"/>
              </a:ext>
            </a:extLst>
          </p:cNvPr>
          <p:cNvSpPr/>
          <p:nvPr/>
        </p:nvSpPr>
        <p:spPr>
          <a:xfrm>
            <a:off x="2299664" y="1900518"/>
            <a:ext cx="744070" cy="4374776"/>
          </a:xfrm>
          <a:prstGeom prst="roundRect">
            <a:avLst/>
          </a:prstGeom>
          <a:solidFill>
            <a:schemeClr val="accent3">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ounded Rectangle 74">
            <a:extLst>
              <a:ext uri="{FF2B5EF4-FFF2-40B4-BE49-F238E27FC236}">
                <a16:creationId xmlns:a16="http://schemas.microsoft.com/office/drawing/2014/main" id="{C0A2D88E-602A-2847-BF03-E4AB3A037561}"/>
              </a:ext>
            </a:extLst>
          </p:cNvPr>
          <p:cNvSpPr/>
          <p:nvPr/>
        </p:nvSpPr>
        <p:spPr>
          <a:xfrm>
            <a:off x="5369859" y="1900518"/>
            <a:ext cx="744070" cy="4374776"/>
          </a:xfrm>
          <a:prstGeom prst="roundRect">
            <a:avLst/>
          </a:prstGeom>
          <a:solidFill>
            <a:schemeClr val="accent3">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ounded Rectangle 75">
            <a:extLst>
              <a:ext uri="{FF2B5EF4-FFF2-40B4-BE49-F238E27FC236}">
                <a16:creationId xmlns:a16="http://schemas.microsoft.com/office/drawing/2014/main" id="{FE3567A0-79FB-F24B-B00C-309AB3BF6EFE}"/>
              </a:ext>
            </a:extLst>
          </p:cNvPr>
          <p:cNvSpPr/>
          <p:nvPr/>
        </p:nvSpPr>
        <p:spPr>
          <a:xfrm>
            <a:off x="5369859" y="2231791"/>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D74B17FC-8752-464F-9A8A-C9CE1389804F}"/>
              </a:ext>
            </a:extLst>
          </p:cNvPr>
          <p:cNvGrpSpPr/>
          <p:nvPr/>
        </p:nvGrpSpPr>
        <p:grpSpPr>
          <a:xfrm>
            <a:off x="2299664" y="2585902"/>
            <a:ext cx="744070" cy="1220853"/>
            <a:chOff x="950259" y="2585902"/>
            <a:chExt cx="744070" cy="1220853"/>
          </a:xfrm>
        </p:grpSpPr>
        <p:sp>
          <p:nvSpPr>
            <p:cNvPr id="74" name="Rounded Rectangle 73">
              <a:extLst>
                <a:ext uri="{FF2B5EF4-FFF2-40B4-BE49-F238E27FC236}">
                  <a16:creationId xmlns:a16="http://schemas.microsoft.com/office/drawing/2014/main" id="{FF0FB49E-4015-0143-9641-7895F4DE1E14}"/>
                </a:ext>
              </a:extLst>
            </p:cNvPr>
            <p:cNvSpPr/>
            <p:nvPr/>
          </p:nvSpPr>
          <p:spPr>
            <a:xfrm>
              <a:off x="950259" y="2585902"/>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74B3B3F2-20D7-A94A-A9E6-4A0F9EA5555E}"/>
                </a:ext>
              </a:extLst>
            </p:cNvPr>
            <p:cNvSpPr/>
            <p:nvPr/>
          </p:nvSpPr>
          <p:spPr>
            <a:xfrm>
              <a:off x="950259" y="2738723"/>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F4B4B49B-A93A-3F49-9354-51235CA83A2A}"/>
                </a:ext>
              </a:extLst>
            </p:cNvPr>
            <p:cNvSpPr/>
            <p:nvPr/>
          </p:nvSpPr>
          <p:spPr>
            <a:xfrm>
              <a:off x="950259" y="2891544"/>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a16="http://schemas.microsoft.com/office/drawing/2014/main" id="{53D91872-8490-4D4B-AF37-D8050510738A}"/>
                </a:ext>
              </a:extLst>
            </p:cNvPr>
            <p:cNvSpPr/>
            <p:nvPr/>
          </p:nvSpPr>
          <p:spPr>
            <a:xfrm>
              <a:off x="950259" y="3044365"/>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ounded Rectangle 92">
              <a:extLst>
                <a:ext uri="{FF2B5EF4-FFF2-40B4-BE49-F238E27FC236}">
                  <a16:creationId xmlns:a16="http://schemas.microsoft.com/office/drawing/2014/main" id="{A27D5BE1-5DCF-A744-AE39-12FF1F83FB62}"/>
                </a:ext>
              </a:extLst>
            </p:cNvPr>
            <p:cNvSpPr/>
            <p:nvPr/>
          </p:nvSpPr>
          <p:spPr>
            <a:xfrm>
              <a:off x="950259" y="3199321"/>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ounded Rectangle 93">
              <a:extLst>
                <a:ext uri="{FF2B5EF4-FFF2-40B4-BE49-F238E27FC236}">
                  <a16:creationId xmlns:a16="http://schemas.microsoft.com/office/drawing/2014/main" id="{A57A281C-24EA-0542-82B0-9F9F8CC25347}"/>
                </a:ext>
              </a:extLst>
            </p:cNvPr>
            <p:cNvSpPr/>
            <p:nvPr/>
          </p:nvSpPr>
          <p:spPr>
            <a:xfrm>
              <a:off x="950259" y="3352142"/>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0F0085F3-0AEE-E245-A0FC-5F4A9265D49F}"/>
                </a:ext>
              </a:extLst>
            </p:cNvPr>
            <p:cNvSpPr/>
            <p:nvPr/>
          </p:nvSpPr>
          <p:spPr>
            <a:xfrm>
              <a:off x="950259" y="3501113"/>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ounded Rectangle 95">
              <a:extLst>
                <a:ext uri="{FF2B5EF4-FFF2-40B4-BE49-F238E27FC236}">
                  <a16:creationId xmlns:a16="http://schemas.microsoft.com/office/drawing/2014/main" id="{A60D2559-FEED-0C4A-B0B4-858B15AFDE30}"/>
                </a:ext>
              </a:extLst>
            </p:cNvPr>
            <p:cNvSpPr/>
            <p:nvPr/>
          </p:nvSpPr>
          <p:spPr>
            <a:xfrm>
              <a:off x="950259" y="3653934"/>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7" name="Rounded Rectangle 96">
            <a:extLst>
              <a:ext uri="{FF2B5EF4-FFF2-40B4-BE49-F238E27FC236}">
                <a16:creationId xmlns:a16="http://schemas.microsoft.com/office/drawing/2014/main" id="{D3D07294-CB00-2247-BCFC-D96C36250D6A}"/>
              </a:ext>
            </a:extLst>
          </p:cNvPr>
          <p:cNvSpPr/>
          <p:nvPr/>
        </p:nvSpPr>
        <p:spPr>
          <a:xfrm>
            <a:off x="5369859" y="2854093"/>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Rounded Rectangle 97">
            <a:extLst>
              <a:ext uri="{FF2B5EF4-FFF2-40B4-BE49-F238E27FC236}">
                <a16:creationId xmlns:a16="http://schemas.microsoft.com/office/drawing/2014/main" id="{7C91E510-59F8-1741-B2E4-44F8A911F3FB}"/>
              </a:ext>
            </a:extLst>
          </p:cNvPr>
          <p:cNvSpPr/>
          <p:nvPr/>
        </p:nvSpPr>
        <p:spPr>
          <a:xfrm>
            <a:off x="5369859" y="3690610"/>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ounded Rectangle 98">
            <a:extLst>
              <a:ext uri="{FF2B5EF4-FFF2-40B4-BE49-F238E27FC236}">
                <a16:creationId xmlns:a16="http://schemas.microsoft.com/office/drawing/2014/main" id="{3F6F033B-1BB0-F04F-A1A4-9496AFAFCA75}"/>
              </a:ext>
            </a:extLst>
          </p:cNvPr>
          <p:cNvSpPr/>
          <p:nvPr/>
        </p:nvSpPr>
        <p:spPr>
          <a:xfrm>
            <a:off x="5369859" y="4044721"/>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Rounded Rectangle 99">
            <a:extLst>
              <a:ext uri="{FF2B5EF4-FFF2-40B4-BE49-F238E27FC236}">
                <a16:creationId xmlns:a16="http://schemas.microsoft.com/office/drawing/2014/main" id="{F3B33607-CEEA-F244-91DB-86A1F521DA76}"/>
              </a:ext>
            </a:extLst>
          </p:cNvPr>
          <p:cNvSpPr/>
          <p:nvPr/>
        </p:nvSpPr>
        <p:spPr>
          <a:xfrm>
            <a:off x="5369859" y="5541827"/>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ounded Rectangle 100">
            <a:extLst>
              <a:ext uri="{FF2B5EF4-FFF2-40B4-BE49-F238E27FC236}">
                <a16:creationId xmlns:a16="http://schemas.microsoft.com/office/drawing/2014/main" id="{A58B3DB6-DC53-2142-8AB6-004230155238}"/>
              </a:ext>
            </a:extLst>
          </p:cNvPr>
          <p:cNvSpPr/>
          <p:nvPr/>
        </p:nvSpPr>
        <p:spPr>
          <a:xfrm>
            <a:off x="5369859" y="4805521"/>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0E47C88-F7AF-F647-91D9-16C1DEDD447B}"/>
              </a:ext>
            </a:extLst>
          </p:cNvPr>
          <p:cNvGrpSpPr/>
          <p:nvPr/>
        </p:nvGrpSpPr>
        <p:grpSpPr>
          <a:xfrm>
            <a:off x="951938" y="1921124"/>
            <a:ext cx="870690" cy="4354170"/>
            <a:chOff x="951938" y="1921124"/>
            <a:chExt cx="870690" cy="4354170"/>
          </a:xfrm>
        </p:grpSpPr>
        <p:sp>
          <p:nvSpPr>
            <p:cNvPr id="104" name="Left Brace 103">
              <a:extLst>
                <a:ext uri="{FF2B5EF4-FFF2-40B4-BE49-F238E27FC236}">
                  <a16:creationId xmlns:a16="http://schemas.microsoft.com/office/drawing/2014/main" id="{5BD25B7F-1738-5A41-A84B-575A6EF6091F}"/>
                </a:ext>
              </a:extLst>
            </p:cNvPr>
            <p:cNvSpPr/>
            <p:nvPr/>
          </p:nvSpPr>
          <p:spPr>
            <a:xfrm>
              <a:off x="1442027" y="1921124"/>
              <a:ext cx="380601" cy="4354170"/>
            </a:xfrm>
            <a:prstGeom prst="leftBrace">
              <a:avLst/>
            </a:prstGeom>
            <a:ln>
              <a:solidFill>
                <a:srgbClr val="A6A6A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4">
                    <a:lumMod val="50000"/>
                  </a:schemeClr>
                </a:solidFill>
              </a:endParaRPr>
            </a:p>
          </p:txBody>
        </p:sp>
        <p:sp>
          <p:nvSpPr>
            <p:cNvPr id="16" name="TextBox 15">
              <a:extLst>
                <a:ext uri="{FF2B5EF4-FFF2-40B4-BE49-F238E27FC236}">
                  <a16:creationId xmlns:a16="http://schemas.microsoft.com/office/drawing/2014/main" id="{E22003B0-81C1-4A43-BDE3-D3EFE95DDF57}"/>
                </a:ext>
              </a:extLst>
            </p:cNvPr>
            <p:cNvSpPr txBox="1"/>
            <p:nvPr/>
          </p:nvSpPr>
          <p:spPr>
            <a:xfrm rot="16200000">
              <a:off x="347990" y="3832241"/>
              <a:ext cx="1577227" cy="369332"/>
            </a:xfrm>
            <a:prstGeom prst="rect">
              <a:avLst/>
            </a:prstGeom>
            <a:noFill/>
          </p:spPr>
          <p:txBody>
            <a:bodyPr wrap="none" rtlCol="0">
              <a:spAutoFit/>
            </a:bodyPr>
            <a:lstStyle/>
            <a:p>
              <a:r>
                <a:rPr lang="en-US" dirty="0">
                  <a:solidFill>
                    <a:schemeClr val="accent4">
                      <a:lumMod val="50000"/>
                    </a:schemeClr>
                  </a:solidFill>
                </a:rPr>
                <a:t>Memory space</a:t>
              </a:r>
            </a:p>
          </p:txBody>
        </p:sp>
      </p:grpSp>
    </p:spTree>
    <p:extLst>
      <p:ext uri="{BB962C8B-B14F-4D97-AF65-F5344CB8AC3E}">
        <p14:creationId xmlns:p14="http://schemas.microsoft.com/office/powerpoint/2010/main" val="152422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D3D4FB-30CB-6245-9966-313DF0D351D3}"/>
              </a:ext>
            </a:extLst>
          </p:cNvPr>
          <p:cNvGrpSpPr/>
          <p:nvPr/>
        </p:nvGrpSpPr>
        <p:grpSpPr>
          <a:xfrm>
            <a:off x="4828733" y="110949"/>
            <a:ext cx="1559045" cy="5701553"/>
            <a:chOff x="5926254" y="741965"/>
            <a:chExt cx="1559045" cy="5701553"/>
          </a:xfrm>
        </p:grpSpPr>
        <p:pic>
          <p:nvPicPr>
            <p:cNvPr id="19" name="Picture 18">
              <a:extLst>
                <a:ext uri="{FF2B5EF4-FFF2-40B4-BE49-F238E27FC236}">
                  <a16:creationId xmlns:a16="http://schemas.microsoft.com/office/drawing/2014/main" id="{6C6132B7-55A3-0C49-8AAE-F108EABB7E50}"/>
                </a:ext>
              </a:extLst>
            </p:cNvPr>
            <p:cNvPicPr>
              <a:picLocks noChangeAspect="1"/>
            </p:cNvPicPr>
            <p:nvPr/>
          </p:nvPicPr>
          <p:blipFill>
            <a:blip r:embed="rId3"/>
            <a:stretch>
              <a:fillRect/>
            </a:stretch>
          </p:blipFill>
          <p:spPr>
            <a:xfrm>
              <a:off x="5926254" y="741965"/>
              <a:ext cx="1546345" cy="5701553"/>
            </a:xfrm>
            <a:prstGeom prst="rect">
              <a:avLst/>
            </a:prstGeom>
          </p:spPr>
        </p:pic>
        <p:sp>
          <p:nvSpPr>
            <p:cNvPr id="20" name="Rounded Rectangle 19">
              <a:extLst>
                <a:ext uri="{FF2B5EF4-FFF2-40B4-BE49-F238E27FC236}">
                  <a16:creationId xmlns:a16="http://schemas.microsoft.com/office/drawing/2014/main" id="{F34DB44B-1ED1-2E4C-A190-6911E2C2C1E4}"/>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2AFE6D4-F2AF-094A-8108-ECD50398FB55}"/>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99C9C9CD-EF8E-0546-92AA-F0800772C577}"/>
                </a:ext>
              </a:extLst>
            </p:cNvPr>
            <p:cNvCxnSpPr>
              <a:stCxn id="20" idx="3"/>
              <a:endCxn id="21"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2E09F81C-FA00-444C-AE08-A9C2FB73E110}"/>
                </a:ext>
              </a:extLst>
            </p:cNvPr>
            <p:cNvCxnSpPr>
              <a:cxnSpLocks/>
              <a:stCxn id="21" idx="1"/>
              <a:endCxn id="30"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7B5D40E-6783-9342-9B98-C1B679916C42}"/>
                </a:ext>
              </a:extLst>
            </p:cNvPr>
            <p:cNvGrpSpPr/>
            <p:nvPr/>
          </p:nvGrpSpPr>
          <p:grpSpPr>
            <a:xfrm>
              <a:off x="5926254" y="2745850"/>
              <a:ext cx="1559045" cy="3636088"/>
              <a:chOff x="5926254" y="2745850"/>
              <a:chExt cx="1559045" cy="3636088"/>
            </a:xfrm>
          </p:grpSpPr>
          <p:grpSp>
            <p:nvGrpSpPr>
              <p:cNvPr id="25" name="Group 24">
                <a:extLst>
                  <a:ext uri="{FF2B5EF4-FFF2-40B4-BE49-F238E27FC236}">
                    <a16:creationId xmlns:a16="http://schemas.microsoft.com/office/drawing/2014/main" id="{36B0A27A-E4C0-864F-9391-30209F078F3F}"/>
                  </a:ext>
                </a:extLst>
              </p:cNvPr>
              <p:cNvGrpSpPr/>
              <p:nvPr/>
            </p:nvGrpSpPr>
            <p:grpSpPr>
              <a:xfrm>
                <a:off x="5926254" y="2745850"/>
                <a:ext cx="1546345" cy="3636088"/>
                <a:chOff x="5926254" y="2745850"/>
                <a:chExt cx="1546345" cy="3636088"/>
              </a:xfrm>
            </p:grpSpPr>
            <p:sp>
              <p:nvSpPr>
                <p:cNvPr id="30" name="Rounded Rectangle 29">
                  <a:extLst>
                    <a:ext uri="{FF2B5EF4-FFF2-40B4-BE49-F238E27FC236}">
                      <a16:creationId xmlns:a16="http://schemas.microsoft.com/office/drawing/2014/main" id="{68F3A029-87AF-7442-B9E7-6F26463D229F}"/>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6F3C7F-70BC-7F4A-877F-DA392557487D}"/>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40366FE-334E-CD49-BF42-85E6E46016D7}"/>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1CCD54-11C9-7847-ABC6-9B2DD614DA59}"/>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E6C1A0E-B135-FD43-9575-6AA5C8FDB5BD}"/>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Elbow Connector 25">
                <a:extLst>
                  <a:ext uri="{FF2B5EF4-FFF2-40B4-BE49-F238E27FC236}">
                    <a16:creationId xmlns:a16="http://schemas.microsoft.com/office/drawing/2014/main" id="{AF926236-497F-3E4A-8378-C958B163139D}"/>
                  </a:ext>
                </a:extLst>
              </p:cNvPr>
              <p:cNvCxnSpPr>
                <a:cxnSpLocks/>
                <a:stCxn id="30" idx="3"/>
                <a:endCxn id="31"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3183D2A1-18B6-894C-9851-9EC29DF7FB0B}"/>
                  </a:ext>
                </a:extLst>
              </p:cNvPr>
              <p:cNvCxnSpPr>
                <a:cxnSpLocks/>
                <a:stCxn id="31" idx="1"/>
                <a:endCxn id="32"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03BF04D5-5E90-2848-9727-C4B40161F8D2}"/>
                  </a:ext>
                </a:extLst>
              </p:cNvPr>
              <p:cNvCxnSpPr>
                <a:cxnSpLocks/>
                <a:stCxn id="32" idx="3"/>
                <a:endCxn id="33"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0A56C4F4-E990-C44A-9C73-0EBF04D235B5}"/>
                  </a:ext>
                </a:extLst>
              </p:cNvPr>
              <p:cNvCxnSpPr>
                <a:cxnSpLocks/>
                <a:stCxn id="33" idx="1"/>
                <a:endCxn id="34"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474DF3EB-4824-BF4B-B2B3-7EDC1BBCECC7}"/>
              </a:ext>
            </a:extLst>
          </p:cNvPr>
          <p:cNvGrpSpPr/>
          <p:nvPr/>
        </p:nvGrpSpPr>
        <p:grpSpPr>
          <a:xfrm>
            <a:off x="759956" y="137838"/>
            <a:ext cx="2386656" cy="5441576"/>
            <a:chOff x="2185344" y="871954"/>
            <a:chExt cx="2386656" cy="5441576"/>
          </a:xfrm>
        </p:grpSpPr>
        <p:pic>
          <p:nvPicPr>
            <p:cNvPr id="35" name="Picture 34">
              <a:extLst>
                <a:ext uri="{FF2B5EF4-FFF2-40B4-BE49-F238E27FC236}">
                  <a16:creationId xmlns:a16="http://schemas.microsoft.com/office/drawing/2014/main" id="{2AB81D5E-2C79-334D-8F58-03F89AF01E4F}"/>
                </a:ext>
              </a:extLst>
            </p:cNvPr>
            <p:cNvPicPr>
              <a:picLocks noChangeAspect="1"/>
            </p:cNvPicPr>
            <p:nvPr/>
          </p:nvPicPr>
          <p:blipFill>
            <a:blip r:embed="rId4"/>
            <a:stretch>
              <a:fillRect/>
            </a:stretch>
          </p:blipFill>
          <p:spPr>
            <a:xfrm>
              <a:off x="2185344" y="871954"/>
              <a:ext cx="2386656" cy="5441576"/>
            </a:xfrm>
            <a:prstGeom prst="rect">
              <a:avLst/>
            </a:prstGeom>
          </p:spPr>
        </p:pic>
        <p:grpSp>
          <p:nvGrpSpPr>
            <p:cNvPr id="36" name="Group 35">
              <a:extLst>
                <a:ext uri="{FF2B5EF4-FFF2-40B4-BE49-F238E27FC236}">
                  <a16:creationId xmlns:a16="http://schemas.microsoft.com/office/drawing/2014/main" id="{9BD2FC6B-029D-4340-8AF6-970950B84752}"/>
                </a:ext>
              </a:extLst>
            </p:cNvPr>
            <p:cNvGrpSpPr/>
            <p:nvPr/>
          </p:nvGrpSpPr>
          <p:grpSpPr>
            <a:xfrm>
              <a:off x="2607452" y="2100555"/>
              <a:ext cx="1640541" cy="3299012"/>
              <a:chOff x="6212541" y="1613647"/>
              <a:chExt cx="1640541" cy="3299012"/>
            </a:xfrm>
          </p:grpSpPr>
          <p:cxnSp>
            <p:nvCxnSpPr>
              <p:cNvPr id="37" name="Straight Connector 36">
                <a:extLst>
                  <a:ext uri="{FF2B5EF4-FFF2-40B4-BE49-F238E27FC236}">
                    <a16:creationId xmlns:a16="http://schemas.microsoft.com/office/drawing/2014/main" id="{4AC0C0C0-FBDD-B241-A52D-B5E275DCA543}"/>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57FFD8A-8E0D-194A-9030-66359847F780}"/>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F302F31-FF61-F847-BFF4-4AFA6B2EE127}"/>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D3293FD-0D43-4A4D-B8EA-960CB9ECFBF1}"/>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2FCDAE1-7406-4C4C-8B9E-EC409F6BD4B5}"/>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BDE2150-0908-EB4F-811D-B18EB24A164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3" name="TextBox 42">
            <a:extLst>
              <a:ext uri="{FF2B5EF4-FFF2-40B4-BE49-F238E27FC236}">
                <a16:creationId xmlns:a16="http://schemas.microsoft.com/office/drawing/2014/main" id="{ADCDC60C-A7A6-0149-885B-F5D5DCC80152}"/>
              </a:ext>
            </a:extLst>
          </p:cNvPr>
          <p:cNvSpPr txBox="1"/>
          <p:nvPr/>
        </p:nvSpPr>
        <p:spPr>
          <a:xfrm>
            <a:off x="878541" y="6058883"/>
            <a:ext cx="1836400" cy="646331"/>
          </a:xfrm>
          <a:prstGeom prst="rect">
            <a:avLst/>
          </a:prstGeom>
          <a:noFill/>
        </p:spPr>
        <p:txBody>
          <a:bodyPr wrap="none" rtlCol="0">
            <a:spAutoFit/>
          </a:bodyPr>
          <a:lstStyle/>
          <a:p>
            <a:r>
              <a:rPr lang="en-US" altLang="zh-CN" dirty="0">
                <a:solidFill>
                  <a:srgbClr val="00B050"/>
                </a:solidFill>
              </a:rPr>
              <a:t>Fast</a:t>
            </a:r>
            <a:r>
              <a:rPr lang="zh-CN" altLang="en-US" dirty="0"/>
              <a:t> </a:t>
            </a:r>
            <a:r>
              <a:rPr lang="en-US" altLang="zh-CN" dirty="0"/>
              <a:t>for</a:t>
            </a:r>
            <a:r>
              <a:rPr lang="zh-CN" altLang="en-US" dirty="0"/>
              <a:t> </a:t>
            </a:r>
            <a:r>
              <a:rPr lang="en-US" altLang="zh-CN" dirty="0"/>
              <a:t>search</a:t>
            </a:r>
          </a:p>
          <a:p>
            <a:r>
              <a:rPr lang="en-US" altLang="zh-CN" dirty="0">
                <a:solidFill>
                  <a:srgbClr val="FF0000"/>
                </a:solidFill>
              </a:rPr>
              <a:t>Slow</a:t>
            </a:r>
            <a:r>
              <a:rPr lang="zh-CN" altLang="en-US" dirty="0"/>
              <a:t> </a:t>
            </a:r>
            <a:r>
              <a:rPr lang="en-US" altLang="zh-CN" dirty="0"/>
              <a:t>for</a:t>
            </a:r>
            <a:r>
              <a:rPr lang="zh-CN" altLang="en-US" dirty="0"/>
              <a:t> </a:t>
            </a:r>
            <a:r>
              <a:rPr lang="en-US" altLang="zh-CN" dirty="0"/>
              <a:t>insertion</a:t>
            </a:r>
            <a:endParaRPr lang="en-US" dirty="0"/>
          </a:p>
        </p:txBody>
      </p:sp>
      <p:sp>
        <p:nvSpPr>
          <p:cNvPr id="44" name="TextBox 43">
            <a:extLst>
              <a:ext uri="{FF2B5EF4-FFF2-40B4-BE49-F238E27FC236}">
                <a16:creationId xmlns:a16="http://schemas.microsoft.com/office/drawing/2014/main" id="{F7900DB3-EF72-8847-9289-5252397525C9}"/>
              </a:ext>
            </a:extLst>
          </p:cNvPr>
          <p:cNvSpPr txBox="1"/>
          <p:nvPr/>
        </p:nvSpPr>
        <p:spPr>
          <a:xfrm>
            <a:off x="4725258" y="6058883"/>
            <a:ext cx="1765996" cy="646331"/>
          </a:xfrm>
          <a:prstGeom prst="rect">
            <a:avLst/>
          </a:prstGeom>
          <a:noFill/>
        </p:spPr>
        <p:txBody>
          <a:bodyPr wrap="none" rtlCol="0">
            <a:spAutoFit/>
          </a:bodyPr>
          <a:lstStyle/>
          <a:p>
            <a:r>
              <a:rPr lang="en-US" altLang="zh-CN" dirty="0">
                <a:solidFill>
                  <a:srgbClr val="FF0000"/>
                </a:solidFill>
              </a:rPr>
              <a:t>Slow</a:t>
            </a:r>
            <a:r>
              <a:rPr lang="zh-CN" altLang="en-US" dirty="0"/>
              <a:t> </a:t>
            </a:r>
            <a:r>
              <a:rPr lang="en-US" altLang="zh-CN" dirty="0"/>
              <a:t>for</a:t>
            </a:r>
            <a:r>
              <a:rPr lang="zh-CN" altLang="en-US" dirty="0"/>
              <a:t> </a:t>
            </a:r>
            <a:r>
              <a:rPr lang="en-US" altLang="zh-CN" dirty="0"/>
              <a:t>search</a:t>
            </a:r>
          </a:p>
          <a:p>
            <a:r>
              <a:rPr lang="en-US" altLang="zh-CN" dirty="0">
                <a:solidFill>
                  <a:srgbClr val="00B050"/>
                </a:solidFill>
              </a:rPr>
              <a:t>Fast</a:t>
            </a:r>
            <a:r>
              <a:rPr lang="zh-CN" altLang="en-US" dirty="0"/>
              <a:t> </a:t>
            </a:r>
            <a:r>
              <a:rPr lang="en-US" altLang="zh-CN" dirty="0"/>
              <a:t>for</a:t>
            </a:r>
            <a:r>
              <a:rPr lang="zh-CN" altLang="en-US" dirty="0"/>
              <a:t> </a:t>
            </a:r>
            <a:r>
              <a:rPr lang="en-US" altLang="zh-CN" dirty="0"/>
              <a:t>insertion</a:t>
            </a:r>
            <a:endParaRPr lang="en-US" dirty="0"/>
          </a:p>
        </p:txBody>
      </p:sp>
    </p:spTree>
    <p:extLst>
      <p:ext uri="{BB962C8B-B14F-4D97-AF65-F5344CB8AC3E}">
        <p14:creationId xmlns:p14="http://schemas.microsoft.com/office/powerpoint/2010/main" val="92018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0BF6DB3-2843-4D48-9C85-CDA0F2A00887}"/>
              </a:ext>
            </a:extLst>
          </p:cNvPr>
          <p:cNvGrpSpPr/>
          <p:nvPr/>
        </p:nvGrpSpPr>
        <p:grpSpPr>
          <a:xfrm>
            <a:off x="372216" y="1946868"/>
            <a:ext cx="1303317" cy="2598500"/>
            <a:chOff x="2185344" y="871954"/>
            <a:chExt cx="2386656" cy="5441576"/>
          </a:xfrm>
        </p:grpSpPr>
        <p:pic>
          <p:nvPicPr>
            <p:cNvPr id="22" name="Picture 21">
              <a:extLst>
                <a:ext uri="{FF2B5EF4-FFF2-40B4-BE49-F238E27FC236}">
                  <a16:creationId xmlns:a16="http://schemas.microsoft.com/office/drawing/2014/main" id="{36E1093E-D7FC-4F4B-9512-B0E5130BF0E8}"/>
                </a:ext>
              </a:extLst>
            </p:cNvPr>
            <p:cNvPicPr>
              <a:picLocks noChangeAspect="1"/>
            </p:cNvPicPr>
            <p:nvPr/>
          </p:nvPicPr>
          <p:blipFill>
            <a:blip r:embed="rId2"/>
            <a:stretch>
              <a:fillRect/>
            </a:stretch>
          </p:blipFill>
          <p:spPr>
            <a:xfrm>
              <a:off x="2185344" y="871954"/>
              <a:ext cx="2386656" cy="5441576"/>
            </a:xfrm>
            <a:prstGeom prst="rect">
              <a:avLst/>
            </a:prstGeom>
          </p:spPr>
        </p:pic>
        <p:grpSp>
          <p:nvGrpSpPr>
            <p:cNvPr id="23" name="Group 22">
              <a:extLst>
                <a:ext uri="{FF2B5EF4-FFF2-40B4-BE49-F238E27FC236}">
                  <a16:creationId xmlns:a16="http://schemas.microsoft.com/office/drawing/2014/main" id="{9121435B-08CF-A743-B731-29B2C0B71A90}"/>
                </a:ext>
              </a:extLst>
            </p:cNvPr>
            <p:cNvGrpSpPr/>
            <p:nvPr/>
          </p:nvGrpSpPr>
          <p:grpSpPr>
            <a:xfrm>
              <a:off x="2607452" y="2100555"/>
              <a:ext cx="1640541" cy="3299012"/>
              <a:chOff x="6212541" y="1613647"/>
              <a:chExt cx="1640541" cy="3299012"/>
            </a:xfrm>
          </p:grpSpPr>
          <p:cxnSp>
            <p:nvCxnSpPr>
              <p:cNvPr id="24" name="Straight Connector 23">
                <a:extLst>
                  <a:ext uri="{FF2B5EF4-FFF2-40B4-BE49-F238E27FC236}">
                    <a16:creationId xmlns:a16="http://schemas.microsoft.com/office/drawing/2014/main" id="{863D4E46-8D4D-E840-9E02-ABF9147070CC}"/>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B9A8489-A28C-1D4A-9133-7D5933665EBE}"/>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D0E45C3-AD0D-B443-B355-14128E44CFC5}"/>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957A7C-82F0-274A-8389-7D3AA37A787B}"/>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4EDA57C-A33A-424C-B36C-2437E9A4143C}"/>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7174A95-B786-8C46-9A14-B4097B1D85D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30" name="Group 29">
            <a:extLst>
              <a:ext uri="{FF2B5EF4-FFF2-40B4-BE49-F238E27FC236}">
                <a16:creationId xmlns:a16="http://schemas.microsoft.com/office/drawing/2014/main" id="{87A6B599-794F-3041-8D47-C16CF031FCC2}"/>
              </a:ext>
            </a:extLst>
          </p:cNvPr>
          <p:cNvGrpSpPr/>
          <p:nvPr/>
        </p:nvGrpSpPr>
        <p:grpSpPr>
          <a:xfrm>
            <a:off x="5292538" y="145193"/>
            <a:ext cx="3112968" cy="1963378"/>
            <a:chOff x="0" y="1041000"/>
            <a:chExt cx="9144000" cy="4776000"/>
          </a:xfrm>
        </p:grpSpPr>
        <p:pic>
          <p:nvPicPr>
            <p:cNvPr id="31" name="Picture 30">
              <a:extLst>
                <a:ext uri="{FF2B5EF4-FFF2-40B4-BE49-F238E27FC236}">
                  <a16:creationId xmlns:a16="http://schemas.microsoft.com/office/drawing/2014/main" id="{C455E248-4D2A-7A4F-B9B4-7E8B7BA390AA}"/>
                </a:ext>
              </a:extLst>
            </p:cNvPr>
            <p:cNvPicPr>
              <a:picLocks noChangeAspect="1"/>
            </p:cNvPicPr>
            <p:nvPr/>
          </p:nvPicPr>
          <p:blipFill>
            <a:blip r:embed="rId3"/>
            <a:stretch>
              <a:fillRect/>
            </a:stretch>
          </p:blipFill>
          <p:spPr>
            <a:xfrm>
              <a:off x="0" y="1041000"/>
              <a:ext cx="9144000" cy="4776000"/>
            </a:xfrm>
            <a:prstGeom prst="rect">
              <a:avLst/>
            </a:prstGeom>
          </p:spPr>
        </p:pic>
        <p:sp>
          <p:nvSpPr>
            <p:cNvPr id="32" name="Rounded Rectangle 31">
              <a:extLst>
                <a:ext uri="{FF2B5EF4-FFF2-40B4-BE49-F238E27FC236}">
                  <a16:creationId xmlns:a16="http://schemas.microsoft.com/office/drawing/2014/main" id="{2908BE5D-D32D-744E-A374-20E6359A76A9}"/>
                </a:ext>
              </a:extLst>
            </p:cNvPr>
            <p:cNvSpPr/>
            <p:nvPr/>
          </p:nvSpPr>
          <p:spPr>
            <a:xfrm>
              <a:off x="2958936" y="1197062"/>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6528AD-1F32-464C-8320-B3505C197237}"/>
                </a:ext>
              </a:extLst>
            </p:cNvPr>
            <p:cNvSpPr/>
            <p:nvPr/>
          </p:nvSpPr>
          <p:spPr>
            <a:xfrm>
              <a:off x="780513" y="3155578"/>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046C906-071C-9548-B126-92D887760CC0}"/>
                </a:ext>
              </a:extLst>
            </p:cNvPr>
            <p:cNvSpPr/>
            <p:nvPr/>
          </p:nvSpPr>
          <p:spPr>
            <a:xfrm>
              <a:off x="5567082" y="3209368"/>
              <a:ext cx="151503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25372C79-F8F0-7A4B-B833-6C71C992E208}"/>
                </a:ext>
              </a:extLst>
            </p:cNvPr>
            <p:cNvSpPr/>
            <p:nvPr/>
          </p:nvSpPr>
          <p:spPr>
            <a:xfrm>
              <a:off x="1757666"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1E1FA9B2-3078-934C-8B05-A1D869B2B681}"/>
                </a:ext>
              </a:extLst>
            </p:cNvPr>
            <p:cNvSpPr/>
            <p:nvPr/>
          </p:nvSpPr>
          <p:spPr>
            <a:xfrm>
              <a:off x="0"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FC9AAC8-8267-D544-9E94-E04F0F79543C}"/>
                </a:ext>
              </a:extLst>
            </p:cNvPr>
            <p:cNvSpPr/>
            <p:nvPr/>
          </p:nvSpPr>
          <p:spPr>
            <a:xfrm>
              <a:off x="4747395" y="46257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DB576EAC-52DC-524B-8EE0-43B280BC17BF}"/>
                </a:ext>
              </a:extLst>
            </p:cNvPr>
            <p:cNvSpPr/>
            <p:nvPr/>
          </p:nvSpPr>
          <p:spPr>
            <a:xfrm>
              <a:off x="7386334" y="4742331"/>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AABAD6F6-B413-8949-8FD9-87E58FCBB1D7}"/>
              </a:ext>
            </a:extLst>
          </p:cNvPr>
          <p:cNvPicPr>
            <a:picLocks noChangeAspect="1"/>
          </p:cNvPicPr>
          <p:nvPr/>
        </p:nvPicPr>
        <p:blipFill>
          <a:blip r:embed="rId4"/>
          <a:stretch>
            <a:fillRect/>
          </a:stretch>
        </p:blipFill>
        <p:spPr>
          <a:xfrm>
            <a:off x="2439197" y="1946868"/>
            <a:ext cx="1190821" cy="2837295"/>
          </a:xfrm>
          <a:prstGeom prst="rect">
            <a:avLst/>
          </a:prstGeom>
        </p:spPr>
      </p:pic>
      <p:pic>
        <p:nvPicPr>
          <p:cNvPr id="2" name="Picture 1">
            <a:extLst>
              <a:ext uri="{FF2B5EF4-FFF2-40B4-BE49-F238E27FC236}">
                <a16:creationId xmlns:a16="http://schemas.microsoft.com/office/drawing/2014/main" id="{0F9B1ED2-F5D8-C149-9058-1856249AADD5}"/>
              </a:ext>
            </a:extLst>
          </p:cNvPr>
          <p:cNvPicPr>
            <a:picLocks noChangeAspect="1"/>
          </p:cNvPicPr>
          <p:nvPr/>
        </p:nvPicPr>
        <p:blipFill>
          <a:blip r:embed="rId5"/>
          <a:stretch>
            <a:fillRect/>
          </a:stretch>
        </p:blipFill>
        <p:spPr>
          <a:xfrm>
            <a:off x="5647520" y="2575316"/>
            <a:ext cx="2159609" cy="2852619"/>
          </a:xfrm>
          <a:prstGeom prst="rect">
            <a:avLst/>
          </a:prstGeom>
        </p:spPr>
      </p:pic>
    </p:spTree>
    <p:extLst>
      <p:ext uri="{BB962C8B-B14F-4D97-AF65-F5344CB8AC3E}">
        <p14:creationId xmlns:p14="http://schemas.microsoft.com/office/powerpoint/2010/main" val="4135124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2"/>
          <a:stretch>
            <a:fillRect/>
          </a:stretch>
        </p:blipFill>
        <p:spPr>
          <a:xfrm>
            <a:off x="756712" y="2859702"/>
            <a:ext cx="1227416" cy="767135"/>
          </a:xfrm>
          <a:prstGeom prst="rect">
            <a:avLst/>
          </a:prstGeom>
        </p:spPr>
      </p:pic>
      <p:sp>
        <p:nvSpPr>
          <p:cNvPr id="6" name="TextBox 5">
            <a:extLst>
              <a:ext uri="{FF2B5EF4-FFF2-40B4-BE49-F238E27FC236}">
                <a16:creationId xmlns:a16="http://schemas.microsoft.com/office/drawing/2014/main" id="{74916259-050C-4048-9A66-E4EAF8232B63}"/>
              </a:ext>
            </a:extLst>
          </p:cNvPr>
          <p:cNvSpPr txBox="1"/>
          <p:nvPr/>
        </p:nvSpPr>
        <p:spPr>
          <a:xfrm>
            <a:off x="4863708" y="2859702"/>
            <a:ext cx="418704" cy="646331"/>
          </a:xfrm>
          <a:prstGeom prst="rect">
            <a:avLst/>
          </a:prstGeom>
          <a:noFill/>
        </p:spPr>
        <p:txBody>
          <a:bodyPr wrap="none" rtlCol="0">
            <a:spAutoFit/>
          </a:bodyPr>
          <a:lstStyle/>
          <a:p>
            <a:r>
              <a:rPr lang="en-US" altLang="zh-CN" sz="3600" dirty="0">
                <a:solidFill>
                  <a:schemeClr val="accent3">
                    <a:lumMod val="65000"/>
                  </a:schemeClr>
                </a:solidFill>
              </a:rPr>
              <a:t>6</a:t>
            </a:r>
            <a:endParaRPr lang="en-US" sz="3600" dirty="0">
              <a:solidFill>
                <a:schemeClr val="accent3">
                  <a:lumMod val="65000"/>
                </a:schemeClr>
              </a:solidFill>
            </a:endParaRPr>
          </a:p>
        </p:txBody>
      </p:sp>
      <p:cxnSp>
        <p:nvCxnSpPr>
          <p:cNvPr id="8" name="Straight Arrow Connector 7">
            <a:extLst>
              <a:ext uri="{FF2B5EF4-FFF2-40B4-BE49-F238E27FC236}">
                <a16:creationId xmlns:a16="http://schemas.microsoft.com/office/drawing/2014/main" id="{27DF0D8F-56B1-704C-A080-6C02C257F103}"/>
              </a:ext>
            </a:extLst>
          </p:cNvPr>
          <p:cNvCxnSpPr>
            <a:cxnSpLocks/>
            <a:stCxn id="5" idx="3"/>
          </p:cNvCxnSpPr>
          <p:nvPr/>
        </p:nvCxnSpPr>
        <p:spPr>
          <a:xfrm>
            <a:off x="1984128" y="3243270"/>
            <a:ext cx="815200"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074363-35C4-8348-8FB9-751CA70CF1DA}"/>
              </a:ext>
            </a:extLst>
          </p:cNvPr>
          <p:cNvCxnSpPr>
            <a:cxnSpLocks/>
            <a:stCxn id="6" idx="3"/>
            <a:endCxn id="19" idx="1"/>
          </p:cNvCxnSpPr>
          <p:nvPr/>
        </p:nvCxnSpPr>
        <p:spPr>
          <a:xfrm flipV="1">
            <a:off x="5282412" y="2961834"/>
            <a:ext cx="1454219" cy="221034"/>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913C765-D99E-A74B-83D1-0B35F7CB8EDF}"/>
              </a:ext>
            </a:extLst>
          </p:cNvPr>
          <p:cNvSpPr/>
          <p:nvPr/>
        </p:nvSpPr>
        <p:spPr>
          <a:xfrm>
            <a:off x="6736631" y="617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27F401E4-371D-2942-8537-0E3950BB7C80}"/>
              </a:ext>
            </a:extLst>
          </p:cNvPr>
          <p:cNvSpPr/>
          <p:nvPr/>
        </p:nvSpPr>
        <p:spPr>
          <a:xfrm>
            <a:off x="6736631" y="9780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6BCF701-2568-EE40-ACFD-8CA941CFFB12}"/>
              </a:ext>
            </a:extLst>
          </p:cNvPr>
          <p:cNvSpPr/>
          <p:nvPr/>
        </p:nvSpPr>
        <p:spPr>
          <a:xfrm>
            <a:off x="6736631" y="13386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E483F723-B48E-344C-971D-3AFBEA742EC3}"/>
              </a:ext>
            </a:extLst>
          </p:cNvPr>
          <p:cNvSpPr/>
          <p:nvPr/>
        </p:nvSpPr>
        <p:spPr>
          <a:xfrm>
            <a:off x="6736631" y="1699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CB4AEBDE-B2FC-164F-9DFF-80CDA03E8317}"/>
              </a:ext>
            </a:extLst>
          </p:cNvPr>
          <p:cNvSpPr/>
          <p:nvPr/>
        </p:nvSpPr>
        <p:spPr>
          <a:xfrm>
            <a:off x="6736631" y="2059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10A91C9E-9E87-FE43-A6B3-F5DC9AF06101}"/>
              </a:ext>
            </a:extLst>
          </p:cNvPr>
          <p:cNvSpPr/>
          <p:nvPr/>
        </p:nvSpPr>
        <p:spPr>
          <a:xfrm>
            <a:off x="6736631" y="2420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B5204055-2378-9341-9BF8-365783F40162}"/>
              </a:ext>
            </a:extLst>
          </p:cNvPr>
          <p:cNvSpPr/>
          <p:nvPr/>
        </p:nvSpPr>
        <p:spPr>
          <a:xfrm>
            <a:off x="6736631" y="2780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0" name="Rectangle 19">
            <a:extLst>
              <a:ext uri="{FF2B5EF4-FFF2-40B4-BE49-F238E27FC236}">
                <a16:creationId xmlns:a16="http://schemas.microsoft.com/office/drawing/2014/main" id="{6CEB9894-7CE8-4846-8DFF-1B392E0B13A2}"/>
              </a:ext>
            </a:extLst>
          </p:cNvPr>
          <p:cNvSpPr/>
          <p:nvPr/>
        </p:nvSpPr>
        <p:spPr>
          <a:xfrm>
            <a:off x="6736631" y="3141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814CB702-91DC-1646-8BDA-FD794FC52319}"/>
              </a:ext>
            </a:extLst>
          </p:cNvPr>
          <p:cNvSpPr/>
          <p:nvPr/>
        </p:nvSpPr>
        <p:spPr>
          <a:xfrm>
            <a:off x="6736631" y="38626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3B6C9CEE-76FA-A34E-9538-8045AF32DB48}"/>
              </a:ext>
            </a:extLst>
          </p:cNvPr>
          <p:cNvSpPr/>
          <p:nvPr/>
        </p:nvSpPr>
        <p:spPr>
          <a:xfrm>
            <a:off x="6736631" y="42232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3" name="Rectangle 22">
            <a:extLst>
              <a:ext uri="{FF2B5EF4-FFF2-40B4-BE49-F238E27FC236}">
                <a16:creationId xmlns:a16="http://schemas.microsoft.com/office/drawing/2014/main" id="{5E4262CE-3FE2-1D4A-9A7B-7DA564BEC119}"/>
              </a:ext>
            </a:extLst>
          </p:cNvPr>
          <p:cNvSpPr/>
          <p:nvPr/>
        </p:nvSpPr>
        <p:spPr>
          <a:xfrm>
            <a:off x="6736631" y="45837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4" name="Rectangle 23">
            <a:extLst>
              <a:ext uri="{FF2B5EF4-FFF2-40B4-BE49-F238E27FC236}">
                <a16:creationId xmlns:a16="http://schemas.microsoft.com/office/drawing/2014/main" id="{57289FCA-DD0F-0043-9549-52A090E67FC3}"/>
              </a:ext>
            </a:extLst>
          </p:cNvPr>
          <p:cNvSpPr/>
          <p:nvPr/>
        </p:nvSpPr>
        <p:spPr>
          <a:xfrm>
            <a:off x="6736631" y="49443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E7F09E7A-638F-A64A-B3E5-1746667A2930}"/>
              </a:ext>
            </a:extLst>
          </p:cNvPr>
          <p:cNvSpPr/>
          <p:nvPr/>
        </p:nvSpPr>
        <p:spPr>
          <a:xfrm>
            <a:off x="6736631" y="53049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6" name="Rectangle 25">
            <a:extLst>
              <a:ext uri="{FF2B5EF4-FFF2-40B4-BE49-F238E27FC236}">
                <a16:creationId xmlns:a16="http://schemas.microsoft.com/office/drawing/2014/main" id="{15072E6F-787D-E148-9FD4-019F50341B8A}"/>
              </a:ext>
            </a:extLst>
          </p:cNvPr>
          <p:cNvSpPr/>
          <p:nvPr/>
        </p:nvSpPr>
        <p:spPr>
          <a:xfrm>
            <a:off x="6736631" y="566552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7" name="Rectangle 26">
            <a:extLst>
              <a:ext uri="{FF2B5EF4-FFF2-40B4-BE49-F238E27FC236}">
                <a16:creationId xmlns:a16="http://schemas.microsoft.com/office/drawing/2014/main" id="{E4C75105-52D0-7246-A9DC-79D6B07C9991}"/>
              </a:ext>
            </a:extLst>
          </p:cNvPr>
          <p:cNvSpPr/>
          <p:nvPr/>
        </p:nvSpPr>
        <p:spPr>
          <a:xfrm>
            <a:off x="6736631" y="350206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89350B30-0DC1-B148-92F7-E146743E20BA}"/>
              </a:ext>
            </a:extLst>
          </p:cNvPr>
          <p:cNvSpPr/>
          <p:nvPr/>
        </p:nvSpPr>
        <p:spPr>
          <a:xfrm>
            <a:off x="417170" y="3682980"/>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a:t>
            </a:r>
            <a:r>
              <a:rPr lang="en-US" sz="2800" dirty="0">
                <a:solidFill>
                  <a:srgbClr val="000000"/>
                </a:solidFill>
              </a:rPr>
              <a:t>ey</a:t>
            </a:r>
            <a:r>
              <a:rPr lang="zh-CN" altLang="en-US" sz="2800" dirty="0">
                <a:solidFill>
                  <a:srgbClr val="000000"/>
                </a:solidFill>
              </a:rPr>
              <a:t> </a:t>
            </a:r>
            <a:r>
              <a:rPr lang="en-US" altLang="zh-CN" sz="2800" dirty="0">
                <a:solidFill>
                  <a:srgbClr val="000000"/>
                </a:solidFill>
              </a:rPr>
              <a:t>K</a:t>
            </a:r>
            <a:endParaRPr lang="en-US" sz="2800" dirty="0">
              <a:solidFill>
                <a:srgbClr val="000000"/>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7155335" y="2660563"/>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(K,V)</a:t>
            </a:r>
            <a:endParaRPr lang="en-US" sz="2800" dirty="0">
              <a:solidFill>
                <a:srgbClr val="000000"/>
              </a:solidFill>
            </a:endParaRPr>
          </a:p>
        </p:txBody>
      </p:sp>
      <p:sp>
        <p:nvSpPr>
          <p:cNvPr id="30" name="TextBox 29">
            <a:extLst>
              <a:ext uri="{FF2B5EF4-FFF2-40B4-BE49-F238E27FC236}">
                <a16:creationId xmlns:a16="http://schemas.microsoft.com/office/drawing/2014/main" id="{820919E3-92A7-9B45-B2BC-CF1F4C020F64}"/>
              </a:ext>
            </a:extLst>
          </p:cNvPr>
          <p:cNvSpPr txBox="1"/>
          <p:nvPr/>
        </p:nvSpPr>
        <p:spPr>
          <a:xfrm>
            <a:off x="417170" y="798384"/>
            <a:ext cx="2744277" cy="461665"/>
          </a:xfrm>
          <a:prstGeom prst="rect">
            <a:avLst/>
          </a:prstGeom>
          <a:noFill/>
        </p:spPr>
        <p:txBody>
          <a:bodyPr wrap="none" rtlCol="0">
            <a:spAutoFit/>
          </a:bodyPr>
          <a:lstStyle/>
          <a:p>
            <a:r>
              <a:rPr lang="en-US" altLang="zh-CN" sz="2400" i="1" dirty="0">
                <a:cs typeface="AL BAYAN PLAIN" pitchFamily="2" charset="-78"/>
              </a:rPr>
              <a:t>Key</a:t>
            </a:r>
            <a:r>
              <a:rPr lang="zh-CN" altLang="en-US" sz="2400" i="1" dirty="0">
                <a:cs typeface="AL BAYAN PLAIN" pitchFamily="2" charset="-78"/>
              </a:rPr>
              <a:t> </a:t>
            </a:r>
            <a:r>
              <a:rPr lang="en-US" altLang="zh-CN" sz="2400" i="1" dirty="0">
                <a:cs typeface="AL BAYAN PLAIN" pitchFamily="2" charset="-78"/>
              </a:rPr>
              <a:t>value</a:t>
            </a:r>
            <a:r>
              <a:rPr lang="zh-CN" altLang="en-US" sz="2400" i="1" dirty="0">
                <a:cs typeface="AL BAYAN PLAIN" pitchFamily="2" charset="-78"/>
              </a:rPr>
              <a:t> </a:t>
            </a:r>
            <a:r>
              <a:rPr lang="en-US" altLang="zh-CN" sz="2400" i="1" dirty="0">
                <a:cs typeface="AL BAYAN PLAIN" pitchFamily="2" charset="-78"/>
              </a:rPr>
              <a:t>pair:</a:t>
            </a:r>
            <a:r>
              <a:rPr lang="zh-CN" altLang="en-US" sz="2400" i="1" dirty="0">
                <a:cs typeface="AL BAYAN PLAIN" pitchFamily="2" charset="-78"/>
              </a:rPr>
              <a:t> </a:t>
            </a:r>
            <a:r>
              <a:rPr lang="en-US" altLang="zh-CN" sz="2400" i="1" dirty="0">
                <a:cs typeface="AL BAYAN PLAIN" pitchFamily="2" charset="-78"/>
              </a:rPr>
              <a:t>(K,</a:t>
            </a:r>
            <a:r>
              <a:rPr lang="zh-CN" altLang="en-US" sz="2400" i="1" dirty="0">
                <a:cs typeface="AL BAYAN PLAIN" pitchFamily="2" charset="-78"/>
              </a:rPr>
              <a:t> </a:t>
            </a:r>
            <a:r>
              <a:rPr lang="en-US" altLang="zh-CN" sz="2400" i="1" dirty="0">
                <a:cs typeface="AL BAYAN PLAIN" pitchFamily="2" charset="-78"/>
              </a:rPr>
              <a:t>V)</a:t>
            </a:r>
            <a:endParaRPr lang="en-US" sz="2400" i="1" dirty="0">
              <a:cs typeface="AL BAYAN PLAIN" pitchFamily="2" charset="-78"/>
            </a:endParaRPr>
          </a:p>
        </p:txBody>
      </p:sp>
      <p:sp>
        <p:nvSpPr>
          <p:cNvPr id="4" name="Rounded Rectangle 3">
            <a:extLst>
              <a:ext uri="{FF2B5EF4-FFF2-40B4-BE49-F238E27FC236}">
                <a16:creationId xmlns:a16="http://schemas.microsoft.com/office/drawing/2014/main" id="{46D243D2-82C8-9640-B79F-CE98A86D1B63}"/>
              </a:ext>
            </a:extLst>
          </p:cNvPr>
          <p:cNvSpPr/>
          <p:nvPr/>
        </p:nvSpPr>
        <p:spPr>
          <a:xfrm>
            <a:off x="2803951" y="2859702"/>
            <a:ext cx="1424429" cy="767135"/>
          </a:xfrm>
          <a:prstGeom prst="roundRect">
            <a:avLst/>
          </a:prstGeom>
          <a:noFill/>
          <a:ln>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altLang="zh-CN" dirty="0">
                <a:solidFill>
                  <a:srgbClr val="000000"/>
                </a:solidFill>
              </a:rPr>
              <a:t>function</a:t>
            </a:r>
            <a:endParaRPr lang="en-US" dirty="0">
              <a:solidFill>
                <a:srgbClr val="000000"/>
              </a:solidFill>
            </a:endParaRPr>
          </a:p>
        </p:txBody>
      </p:sp>
      <p:cxnSp>
        <p:nvCxnSpPr>
          <p:cNvPr id="31" name="Straight Arrow Connector 30">
            <a:extLst>
              <a:ext uri="{FF2B5EF4-FFF2-40B4-BE49-F238E27FC236}">
                <a16:creationId xmlns:a16="http://schemas.microsoft.com/office/drawing/2014/main" id="{479509C0-3F89-BA4E-A03D-35EFD9D00717}"/>
              </a:ext>
            </a:extLst>
          </p:cNvPr>
          <p:cNvCxnSpPr>
            <a:cxnSpLocks/>
            <a:stCxn id="4" idx="3"/>
          </p:cNvCxnSpPr>
          <p:nvPr/>
        </p:nvCxnSpPr>
        <p:spPr>
          <a:xfrm>
            <a:off x="4228380" y="3243270"/>
            <a:ext cx="615799"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43D19A60-313F-D345-9425-8AF365160D1A}"/>
              </a:ext>
            </a:extLst>
          </p:cNvPr>
          <p:cNvSpPr/>
          <p:nvPr/>
        </p:nvSpPr>
        <p:spPr>
          <a:xfrm>
            <a:off x="4015623" y="3341725"/>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dirty="0">
                <a:solidFill>
                  <a:srgbClr val="000000"/>
                </a:solidFill>
              </a:rPr>
              <a:t>key</a:t>
            </a:r>
          </a:p>
        </p:txBody>
      </p:sp>
    </p:spTree>
    <p:extLst>
      <p:ext uri="{BB962C8B-B14F-4D97-AF65-F5344CB8AC3E}">
        <p14:creationId xmlns:p14="http://schemas.microsoft.com/office/powerpoint/2010/main" val="2048912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73BECD-877E-B543-A8D4-24D71480D0D4}"/>
              </a:ext>
            </a:extLst>
          </p:cNvPr>
          <p:cNvSpPr>
            <a:spLocks noGrp="1"/>
          </p:cNvSpPr>
          <p:nvPr>
            <p:ph type="body" sz="quarter" idx="11"/>
          </p:nvPr>
        </p:nvSpPr>
        <p:spPr>
          <a:xfrm>
            <a:off x="473895" y="1676400"/>
            <a:ext cx="8196210" cy="3833775"/>
          </a:xfrm>
        </p:spPr>
        <p:txBody>
          <a:bodyPr/>
          <a:lstStyle/>
          <a:p>
            <a:pPr marL="0" indent="0">
              <a:buNone/>
            </a:pPr>
            <a:r>
              <a:rPr lang="en-US" dirty="0"/>
              <a:t>Give a text of words</a:t>
            </a:r>
          </a:p>
        </p:txBody>
      </p:sp>
      <p:sp>
        <p:nvSpPr>
          <p:cNvPr id="3" name="Title 2">
            <a:extLst>
              <a:ext uri="{FF2B5EF4-FFF2-40B4-BE49-F238E27FC236}">
                <a16:creationId xmlns:a16="http://schemas.microsoft.com/office/drawing/2014/main" id="{0E178AE5-0F02-0747-B1F5-96ED9A95789E}"/>
              </a:ext>
            </a:extLst>
          </p:cNvPr>
          <p:cNvSpPr>
            <a:spLocks noGrp="1"/>
          </p:cNvSpPr>
          <p:nvPr>
            <p:ph type="title"/>
          </p:nvPr>
        </p:nvSpPr>
        <p:spPr/>
        <p:txBody>
          <a:bodyPr/>
          <a:lstStyle/>
          <a:p>
            <a:r>
              <a:rPr lang="en-US" dirty="0"/>
              <a:t>Word Frequency</a:t>
            </a:r>
          </a:p>
        </p:txBody>
      </p:sp>
      <p:sp>
        <p:nvSpPr>
          <p:cNvPr id="4" name="Rectangle 3">
            <a:extLst>
              <a:ext uri="{FF2B5EF4-FFF2-40B4-BE49-F238E27FC236}">
                <a16:creationId xmlns:a16="http://schemas.microsoft.com/office/drawing/2014/main" id="{15F7F011-C134-B34D-8524-AF89DCD1F75A}"/>
              </a:ext>
            </a:extLst>
          </p:cNvPr>
          <p:cNvSpPr/>
          <p:nvPr/>
        </p:nvSpPr>
        <p:spPr>
          <a:xfrm>
            <a:off x="473895" y="2197893"/>
            <a:ext cx="8196209" cy="2462213"/>
          </a:xfrm>
          <a:prstGeom prst="rect">
            <a:avLst/>
          </a:prstGeom>
          <a:ln>
            <a:solidFill>
              <a:schemeClr val="bg1">
                <a:lumMod val="75000"/>
              </a:schemeClr>
            </a:solidFill>
          </a:ln>
        </p:spPr>
        <p:txBody>
          <a:bodyPr wrap="square">
            <a:spAutoFit/>
          </a:bodyPr>
          <a:lstStyle/>
          <a:p>
            <a:pPr algn="just"/>
            <a:r>
              <a:rPr lang="en-US" sz="1400" i="1" dirty="0"/>
              <a:t>You can't handle the truth! Son, we live in a world that has walls, and those walls have to be guarded by men with guns. Who's </a:t>
            </a:r>
            <a:r>
              <a:rPr lang="en-US" sz="1400" i="1" dirty="0" err="1"/>
              <a:t>gonna</a:t>
            </a:r>
            <a:r>
              <a:rPr lang="en-US" sz="1400" i="1" dirty="0"/>
              <a:t> do it? You? You, Lieutenant Weinberg? I have a greater responsibility than you can possibly fathom. You weep for Santiago and you curse the Marines. You have that luxury. You have the luxury of not knowing what I know, that Santiago's death, while tragic, probably saved lives. And my existence, while grotesque and incomprehensible to you, saves lives! You don't want the truth, because deep down in places you don't talk about at parties, you want me on that wall. You need me on that wall. We use words like "honor", "code", "loyalty". We use these words as the backbone of a life spent defending something. You use them as a punchline. I have neither the time nor the inclination to explain myself to a man who rises and sleeps under the blanket of the very freedom that I provide, and then questions the manner in which I provide it! I would rather you just said "thank you", and went on your way. Otherwise, I suggest you pick up a weapon, and stand a post. Either way, I don't give a damn what you think you are entitled to!</a:t>
            </a:r>
          </a:p>
        </p:txBody>
      </p:sp>
      <p:sp>
        <p:nvSpPr>
          <p:cNvPr id="5" name="Rectangle 4">
            <a:extLst>
              <a:ext uri="{FF2B5EF4-FFF2-40B4-BE49-F238E27FC236}">
                <a16:creationId xmlns:a16="http://schemas.microsoft.com/office/drawing/2014/main" id="{62F5D31F-2FB6-CB46-9FFD-C8A95D075C48}"/>
              </a:ext>
            </a:extLst>
          </p:cNvPr>
          <p:cNvSpPr/>
          <p:nvPr/>
        </p:nvSpPr>
        <p:spPr>
          <a:xfrm>
            <a:off x="261087" y="5931277"/>
            <a:ext cx="6713453" cy="369332"/>
          </a:xfrm>
          <a:prstGeom prst="rect">
            <a:avLst/>
          </a:prstGeom>
        </p:spPr>
        <p:txBody>
          <a:bodyPr wrap="square">
            <a:spAutoFit/>
          </a:bodyPr>
          <a:lstStyle/>
          <a:p>
            <a:r>
              <a:rPr lang="en-US" dirty="0">
                <a:solidFill>
                  <a:srgbClr val="FF0000"/>
                </a:solidFill>
                <a:latin typeface="Open Sans"/>
              </a:rPr>
              <a:t>Count how many times each word/sentence appears.</a:t>
            </a:r>
          </a:p>
        </p:txBody>
      </p:sp>
      <p:sp>
        <p:nvSpPr>
          <p:cNvPr id="6" name="Rectangle 5">
            <a:extLst>
              <a:ext uri="{FF2B5EF4-FFF2-40B4-BE49-F238E27FC236}">
                <a16:creationId xmlns:a16="http://schemas.microsoft.com/office/drawing/2014/main" id="{82B13C9A-4AA0-FB42-A133-58E008DB72E6}"/>
              </a:ext>
            </a:extLst>
          </p:cNvPr>
          <p:cNvSpPr/>
          <p:nvPr/>
        </p:nvSpPr>
        <p:spPr>
          <a:xfrm>
            <a:off x="4195502" y="4669642"/>
            <a:ext cx="4593309" cy="276999"/>
          </a:xfrm>
          <a:prstGeom prst="rect">
            <a:avLst/>
          </a:prstGeom>
        </p:spPr>
        <p:txBody>
          <a:bodyPr wrap="none">
            <a:spAutoFit/>
          </a:bodyPr>
          <a:lstStyle/>
          <a:p>
            <a:r>
              <a:rPr lang="en-US" sz="1200" dirty="0">
                <a:hlinkClick r:id="rId2"/>
              </a:rPr>
              <a:t>“A Few Good Men” </a:t>
            </a:r>
            <a:r>
              <a:rPr lang="en-US" sz="1200" dirty="0">
                <a:hlinkClick r:id="rId3"/>
              </a:rPr>
              <a:t>https://www.youtube.com/watch?v=9FnO3igOkOk</a:t>
            </a:r>
            <a:endParaRPr lang="en-US" sz="1200" dirty="0"/>
          </a:p>
        </p:txBody>
      </p:sp>
    </p:spTree>
    <p:extLst>
      <p:ext uri="{BB962C8B-B14F-4D97-AF65-F5344CB8AC3E}">
        <p14:creationId xmlns:p14="http://schemas.microsoft.com/office/powerpoint/2010/main" val="3108132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altLang="zh-CN" dirty="0"/>
              <a:t>Collision</a:t>
            </a:r>
            <a:endParaRPr lang="en-US" dirty="0"/>
          </a:p>
        </p:txBody>
      </p:sp>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1664680" y="2255146"/>
            <a:ext cx="2388577" cy="1813604"/>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420942" y="3837917"/>
            <a:ext cx="1243738" cy="461665"/>
          </a:xfrm>
          <a:prstGeom prst="rect">
            <a:avLst/>
          </a:prstGeom>
          <a:ln>
            <a:solidFill>
              <a:schemeClr val="accent1"/>
            </a:solidFill>
          </a:ln>
        </p:spPr>
        <p:txBody>
          <a:bodyPr wrap="none">
            <a:spAutoFit/>
          </a:bodyPr>
          <a:lstStyle/>
          <a:p>
            <a:r>
              <a:rPr lang="en-US" sz="2400" dirty="0"/>
              <a:t>key=</a:t>
            </a:r>
            <a:r>
              <a:rPr lang="en-US" altLang="zh-CN" sz="2400" dirty="0"/>
              <a:t>Ron</a:t>
            </a:r>
            <a:endParaRPr lang="en-US" sz="2400" dirty="0"/>
          </a:p>
        </p:txBody>
      </p:sp>
      <p:sp>
        <p:nvSpPr>
          <p:cNvPr id="71" name="Rectangle 70">
            <a:extLst>
              <a:ext uri="{FF2B5EF4-FFF2-40B4-BE49-F238E27FC236}">
                <a16:creationId xmlns:a16="http://schemas.microsoft.com/office/drawing/2014/main" id="{764C2098-BCEA-AB40-936B-BB5AE7A21E7A}"/>
              </a:ext>
            </a:extLst>
          </p:cNvPr>
          <p:cNvSpPr/>
          <p:nvPr/>
        </p:nvSpPr>
        <p:spPr>
          <a:xfrm>
            <a:off x="420942" y="2656815"/>
            <a:ext cx="1318310" cy="461665"/>
          </a:xfrm>
          <a:prstGeom prst="rect">
            <a:avLst/>
          </a:prstGeom>
          <a:ln>
            <a:solidFill>
              <a:schemeClr val="accent1"/>
            </a:solidFill>
          </a:ln>
        </p:spPr>
        <p:txBody>
          <a:bodyPr wrap="square">
            <a:spAutoFit/>
          </a:bodyPr>
          <a:lstStyle/>
          <a:p>
            <a:r>
              <a:rPr lang="en-US" sz="2400" dirty="0"/>
              <a:t>key=</a:t>
            </a:r>
            <a:r>
              <a:rPr lang="en-US" altLang="zh-CN" sz="2400" dirty="0"/>
              <a:t>Sam</a:t>
            </a:r>
            <a:endParaRPr lang="en-US" sz="2400" dirty="0"/>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p:cNvCxnSpPr>
          <p:nvPr/>
        </p:nvCxnSpPr>
        <p:spPr>
          <a:xfrm flipV="1">
            <a:off x="1739252" y="2255146"/>
            <a:ext cx="2222260" cy="632502"/>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482238E5-CCAC-8843-ABAB-4174BDD7258B}"/>
              </a:ext>
            </a:extLst>
          </p:cNvPr>
          <p:cNvSpPr/>
          <p:nvPr/>
        </p:nvSpPr>
        <p:spPr>
          <a:xfrm>
            <a:off x="4053257" y="9470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44" name="Rectangle 43">
            <a:extLst>
              <a:ext uri="{FF2B5EF4-FFF2-40B4-BE49-F238E27FC236}">
                <a16:creationId xmlns:a16="http://schemas.microsoft.com/office/drawing/2014/main" id="{699B48BA-14CB-7847-B68E-6CDC19A72A1B}"/>
              </a:ext>
            </a:extLst>
          </p:cNvPr>
          <p:cNvSpPr/>
          <p:nvPr/>
        </p:nvSpPr>
        <p:spPr>
          <a:xfrm>
            <a:off x="4053257" y="13075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A05BED2E-01EB-EA42-9C54-4FB06A1F7D29}"/>
              </a:ext>
            </a:extLst>
          </p:cNvPr>
          <p:cNvSpPr/>
          <p:nvPr/>
        </p:nvSpPr>
        <p:spPr>
          <a:xfrm>
            <a:off x="4053257" y="16681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6" name="Rectangle 45">
            <a:extLst>
              <a:ext uri="{FF2B5EF4-FFF2-40B4-BE49-F238E27FC236}">
                <a16:creationId xmlns:a16="http://schemas.microsoft.com/office/drawing/2014/main" id="{03191534-4E8A-6A45-AB41-D1EF294321E1}"/>
              </a:ext>
            </a:extLst>
          </p:cNvPr>
          <p:cNvSpPr/>
          <p:nvPr/>
        </p:nvSpPr>
        <p:spPr>
          <a:xfrm>
            <a:off x="4053257"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7" name="Rectangle 46">
            <a:extLst>
              <a:ext uri="{FF2B5EF4-FFF2-40B4-BE49-F238E27FC236}">
                <a16:creationId xmlns:a16="http://schemas.microsoft.com/office/drawing/2014/main" id="{4F23E179-255D-C740-B97B-15C2624193FA}"/>
              </a:ext>
            </a:extLst>
          </p:cNvPr>
          <p:cNvSpPr/>
          <p:nvPr/>
        </p:nvSpPr>
        <p:spPr>
          <a:xfrm>
            <a:off x="4053257" y="23893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8" name="Rectangle 47">
            <a:extLst>
              <a:ext uri="{FF2B5EF4-FFF2-40B4-BE49-F238E27FC236}">
                <a16:creationId xmlns:a16="http://schemas.microsoft.com/office/drawing/2014/main" id="{91A9BD32-AAFB-0D4B-89EF-22E82950BE49}"/>
              </a:ext>
            </a:extLst>
          </p:cNvPr>
          <p:cNvSpPr/>
          <p:nvPr/>
        </p:nvSpPr>
        <p:spPr>
          <a:xfrm>
            <a:off x="4053257" y="27498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9" name="Rectangle 48">
            <a:extLst>
              <a:ext uri="{FF2B5EF4-FFF2-40B4-BE49-F238E27FC236}">
                <a16:creationId xmlns:a16="http://schemas.microsoft.com/office/drawing/2014/main" id="{86293594-126A-0241-8660-A255D55DF303}"/>
              </a:ext>
            </a:extLst>
          </p:cNvPr>
          <p:cNvSpPr/>
          <p:nvPr/>
        </p:nvSpPr>
        <p:spPr>
          <a:xfrm>
            <a:off x="4053257" y="3110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0" name="Rectangle 49">
            <a:extLst>
              <a:ext uri="{FF2B5EF4-FFF2-40B4-BE49-F238E27FC236}">
                <a16:creationId xmlns:a16="http://schemas.microsoft.com/office/drawing/2014/main" id="{BE12266E-F3AD-D04B-BAC5-BD3C1C17B194}"/>
              </a:ext>
            </a:extLst>
          </p:cNvPr>
          <p:cNvSpPr/>
          <p:nvPr/>
        </p:nvSpPr>
        <p:spPr>
          <a:xfrm>
            <a:off x="4053257" y="34710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1" name="Rectangle 50">
            <a:extLst>
              <a:ext uri="{FF2B5EF4-FFF2-40B4-BE49-F238E27FC236}">
                <a16:creationId xmlns:a16="http://schemas.microsoft.com/office/drawing/2014/main" id="{D7A61991-5E22-9D4F-8752-00CED4EF7A47}"/>
              </a:ext>
            </a:extLst>
          </p:cNvPr>
          <p:cNvSpPr/>
          <p:nvPr/>
        </p:nvSpPr>
        <p:spPr>
          <a:xfrm>
            <a:off x="4053257" y="4192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762D4C94-B934-5448-87CA-EC63066ED7B3}"/>
              </a:ext>
            </a:extLst>
          </p:cNvPr>
          <p:cNvSpPr/>
          <p:nvPr/>
        </p:nvSpPr>
        <p:spPr>
          <a:xfrm>
            <a:off x="4053257" y="4552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7" name="Rectangle 56">
            <a:extLst>
              <a:ext uri="{FF2B5EF4-FFF2-40B4-BE49-F238E27FC236}">
                <a16:creationId xmlns:a16="http://schemas.microsoft.com/office/drawing/2014/main" id="{22F28D72-6EA6-C647-A982-3BACE1DBF5A9}"/>
              </a:ext>
            </a:extLst>
          </p:cNvPr>
          <p:cNvSpPr/>
          <p:nvPr/>
        </p:nvSpPr>
        <p:spPr>
          <a:xfrm>
            <a:off x="4053257" y="4913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C5F91F37-D9ED-E14F-97D9-AF07E39DF058}"/>
              </a:ext>
            </a:extLst>
          </p:cNvPr>
          <p:cNvSpPr/>
          <p:nvPr/>
        </p:nvSpPr>
        <p:spPr>
          <a:xfrm>
            <a:off x="4053257" y="5273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2" name="Rectangle 71">
            <a:extLst>
              <a:ext uri="{FF2B5EF4-FFF2-40B4-BE49-F238E27FC236}">
                <a16:creationId xmlns:a16="http://schemas.microsoft.com/office/drawing/2014/main" id="{8C29B2CA-F44C-684A-912B-0C3EEEB21FA3}"/>
              </a:ext>
            </a:extLst>
          </p:cNvPr>
          <p:cNvSpPr/>
          <p:nvPr/>
        </p:nvSpPr>
        <p:spPr>
          <a:xfrm>
            <a:off x="4053257" y="5634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3" name="Rectangle 72">
            <a:extLst>
              <a:ext uri="{FF2B5EF4-FFF2-40B4-BE49-F238E27FC236}">
                <a16:creationId xmlns:a16="http://schemas.microsoft.com/office/drawing/2014/main" id="{ADBDE383-CA33-5142-A085-8AAAC7B54912}"/>
              </a:ext>
            </a:extLst>
          </p:cNvPr>
          <p:cNvSpPr/>
          <p:nvPr/>
        </p:nvSpPr>
        <p:spPr>
          <a:xfrm>
            <a:off x="4053257" y="599507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8" name="Rectangle 77">
            <a:extLst>
              <a:ext uri="{FF2B5EF4-FFF2-40B4-BE49-F238E27FC236}">
                <a16:creationId xmlns:a16="http://schemas.microsoft.com/office/drawing/2014/main" id="{E47261E5-8E69-6B45-96BF-D7D77D07AC9C}"/>
              </a:ext>
            </a:extLst>
          </p:cNvPr>
          <p:cNvSpPr/>
          <p:nvPr/>
        </p:nvSpPr>
        <p:spPr>
          <a:xfrm>
            <a:off x="4053257" y="383161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744E0486-EFE9-2645-A404-7AD468A29E3B}"/>
              </a:ext>
            </a:extLst>
          </p:cNvPr>
          <p:cNvSpPr/>
          <p:nvPr/>
        </p:nvSpPr>
        <p:spPr>
          <a:xfrm>
            <a:off x="4922094"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6" name="Rectangle 25">
            <a:extLst>
              <a:ext uri="{FF2B5EF4-FFF2-40B4-BE49-F238E27FC236}">
                <a16:creationId xmlns:a16="http://schemas.microsoft.com/office/drawing/2014/main" id="{F68CA0C1-2E3B-A349-AA16-CA2702D3C002}"/>
              </a:ext>
            </a:extLst>
          </p:cNvPr>
          <p:cNvSpPr/>
          <p:nvPr/>
        </p:nvSpPr>
        <p:spPr>
          <a:xfrm>
            <a:off x="5790931"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B8AD4A32-208A-3046-A681-94D966FD48EB}"/>
              </a:ext>
            </a:extLst>
          </p:cNvPr>
          <p:cNvCxnSpPr>
            <a:cxnSpLocks/>
            <a:stCxn id="46" idx="3"/>
            <a:endCxn id="25" idx="1"/>
          </p:cNvCxnSpPr>
          <p:nvPr/>
        </p:nvCxnSpPr>
        <p:spPr>
          <a:xfrm>
            <a:off x="4541795"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74ABF13-B232-9145-A74E-E5257DD01BED}"/>
              </a:ext>
            </a:extLst>
          </p:cNvPr>
          <p:cNvCxnSpPr>
            <a:cxnSpLocks/>
            <a:stCxn id="25" idx="3"/>
            <a:endCxn id="26" idx="1"/>
          </p:cNvCxnSpPr>
          <p:nvPr/>
        </p:nvCxnSpPr>
        <p:spPr>
          <a:xfrm>
            <a:off x="5410632"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57C24B1E-5CC5-1B4C-ABC3-F0B715AF3B7A}"/>
              </a:ext>
            </a:extLst>
          </p:cNvPr>
          <p:cNvPicPr>
            <a:picLocks noChangeAspect="1"/>
          </p:cNvPicPr>
          <p:nvPr/>
        </p:nvPicPr>
        <p:blipFill>
          <a:blip r:embed="rId2"/>
          <a:stretch>
            <a:fillRect/>
          </a:stretch>
        </p:blipFill>
        <p:spPr>
          <a:xfrm>
            <a:off x="5600781" y="3510324"/>
            <a:ext cx="3229545" cy="17635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6878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C02F443D-062B-BB48-959B-08D179F1BB0C}"/>
              </a:ext>
            </a:extLst>
          </p:cNvPr>
          <p:cNvSpPr txBox="1"/>
          <p:nvPr/>
        </p:nvSpPr>
        <p:spPr>
          <a:xfrm>
            <a:off x="218170" y="480551"/>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41" name="TextBox 40">
            <a:extLst>
              <a:ext uri="{FF2B5EF4-FFF2-40B4-BE49-F238E27FC236}">
                <a16:creationId xmlns:a16="http://schemas.microsoft.com/office/drawing/2014/main" id="{006FA821-0F5F-9044-B0C6-F6EE1F9348E2}"/>
              </a:ext>
            </a:extLst>
          </p:cNvPr>
          <p:cNvSpPr txBox="1"/>
          <p:nvPr/>
        </p:nvSpPr>
        <p:spPr>
          <a:xfrm>
            <a:off x="218170" y="7030"/>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pic>
        <p:nvPicPr>
          <p:cNvPr id="2" name="Picture 1">
            <a:extLst>
              <a:ext uri="{FF2B5EF4-FFF2-40B4-BE49-F238E27FC236}">
                <a16:creationId xmlns:a16="http://schemas.microsoft.com/office/drawing/2014/main" id="{0F9B1ED2-F5D8-C149-9058-1856249AADD5}"/>
              </a:ext>
            </a:extLst>
          </p:cNvPr>
          <p:cNvPicPr>
            <a:picLocks noChangeAspect="1"/>
          </p:cNvPicPr>
          <p:nvPr/>
        </p:nvPicPr>
        <p:blipFill>
          <a:blip r:embed="rId2"/>
          <a:stretch>
            <a:fillRect/>
          </a:stretch>
        </p:blipFill>
        <p:spPr>
          <a:xfrm>
            <a:off x="1066673" y="2362022"/>
            <a:ext cx="2159609" cy="2852619"/>
          </a:xfrm>
          <a:prstGeom prst="rect">
            <a:avLst/>
          </a:prstGeom>
        </p:spPr>
      </p:pic>
      <p:sp>
        <p:nvSpPr>
          <p:cNvPr id="48" name="TextBox 47">
            <a:extLst>
              <a:ext uri="{FF2B5EF4-FFF2-40B4-BE49-F238E27FC236}">
                <a16:creationId xmlns:a16="http://schemas.microsoft.com/office/drawing/2014/main" id="{D6D2D052-7FE9-A84F-B1A1-3707747DEA18}"/>
              </a:ext>
            </a:extLst>
          </p:cNvPr>
          <p:cNvSpPr txBox="1"/>
          <p:nvPr/>
        </p:nvSpPr>
        <p:spPr>
          <a:xfrm>
            <a:off x="1713761" y="5390855"/>
            <a:ext cx="829073" cy="646331"/>
          </a:xfrm>
          <a:prstGeom prst="rect">
            <a:avLst/>
          </a:prstGeom>
          <a:noFill/>
        </p:spPr>
        <p:txBody>
          <a:bodyPr wrap="none" rtlCol="0">
            <a:spAutoFit/>
          </a:bodyPr>
          <a:lstStyle/>
          <a:p>
            <a:r>
              <a:rPr lang="en-US" altLang="zh-CN" sz="3600" dirty="0">
                <a:solidFill>
                  <a:srgbClr val="00B050"/>
                </a:solidFill>
              </a:rPr>
              <a:t>~1s</a:t>
            </a:r>
            <a:endParaRPr lang="en-US" dirty="0"/>
          </a:p>
        </p:txBody>
      </p:sp>
      <p:grpSp>
        <p:nvGrpSpPr>
          <p:cNvPr id="15" name="Group 14">
            <a:extLst>
              <a:ext uri="{FF2B5EF4-FFF2-40B4-BE49-F238E27FC236}">
                <a16:creationId xmlns:a16="http://schemas.microsoft.com/office/drawing/2014/main" id="{BE4C1FE5-FBF0-0F45-B75C-CCE857EA589F}"/>
              </a:ext>
            </a:extLst>
          </p:cNvPr>
          <p:cNvGrpSpPr/>
          <p:nvPr/>
        </p:nvGrpSpPr>
        <p:grpSpPr>
          <a:xfrm>
            <a:off x="4501750" y="1007986"/>
            <a:ext cx="4513136" cy="5409876"/>
            <a:chOff x="4501750" y="1007986"/>
            <a:chExt cx="4513136" cy="5409876"/>
          </a:xfrm>
        </p:grpSpPr>
        <p:sp>
          <p:nvSpPr>
            <p:cNvPr id="76" name="Rectangle 75">
              <a:extLst>
                <a:ext uri="{FF2B5EF4-FFF2-40B4-BE49-F238E27FC236}">
                  <a16:creationId xmlns:a16="http://schemas.microsoft.com/office/drawing/2014/main" id="{C56FC5FE-D338-B040-A1AC-D16435B940CE}"/>
                </a:ext>
              </a:extLst>
            </p:cNvPr>
            <p:cNvSpPr/>
            <p:nvPr/>
          </p:nvSpPr>
          <p:spPr>
            <a:xfrm>
              <a:off x="8526348"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grpSp>
          <p:nvGrpSpPr>
            <p:cNvPr id="14" name="Group 13">
              <a:extLst>
                <a:ext uri="{FF2B5EF4-FFF2-40B4-BE49-F238E27FC236}">
                  <a16:creationId xmlns:a16="http://schemas.microsoft.com/office/drawing/2014/main" id="{4233579E-4660-3643-A33D-8E5F5EB69498}"/>
                </a:ext>
              </a:extLst>
            </p:cNvPr>
            <p:cNvGrpSpPr/>
            <p:nvPr/>
          </p:nvGrpSpPr>
          <p:grpSpPr>
            <a:xfrm>
              <a:off x="4501750" y="1007986"/>
              <a:ext cx="4024598" cy="5409876"/>
              <a:chOff x="4501750" y="1007986"/>
              <a:chExt cx="4024598" cy="5409876"/>
            </a:xfrm>
          </p:grpSpPr>
          <p:sp>
            <p:nvSpPr>
              <p:cNvPr id="50" name="Rectangle 49">
                <a:extLst>
                  <a:ext uri="{FF2B5EF4-FFF2-40B4-BE49-F238E27FC236}">
                    <a16:creationId xmlns:a16="http://schemas.microsoft.com/office/drawing/2014/main" id="{9C7B6605-296D-B540-98FF-3D2C8416A1ED}"/>
                  </a:ext>
                </a:extLst>
              </p:cNvPr>
              <p:cNvSpPr/>
              <p:nvPr/>
            </p:nvSpPr>
            <p:spPr>
              <a:xfrm>
                <a:off x="4501750" y="10079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1" name="Rectangle 50">
                <a:extLst>
                  <a:ext uri="{FF2B5EF4-FFF2-40B4-BE49-F238E27FC236}">
                    <a16:creationId xmlns:a16="http://schemas.microsoft.com/office/drawing/2014/main" id="{F6750BC6-07C5-674C-AAF5-26D70638014E}"/>
                  </a:ext>
                </a:extLst>
              </p:cNvPr>
              <p:cNvSpPr/>
              <p:nvPr/>
            </p:nvSpPr>
            <p:spPr>
              <a:xfrm>
                <a:off x="4501750" y="1368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2" name="Rectangle 51">
                <a:extLst>
                  <a:ext uri="{FF2B5EF4-FFF2-40B4-BE49-F238E27FC236}">
                    <a16:creationId xmlns:a16="http://schemas.microsoft.com/office/drawing/2014/main" id="{49F4F84C-4326-6D45-8791-4A98262F3764}"/>
                  </a:ext>
                </a:extLst>
              </p:cNvPr>
              <p:cNvSpPr/>
              <p:nvPr/>
            </p:nvSpPr>
            <p:spPr>
              <a:xfrm>
                <a:off x="4501750" y="1729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3" name="Rectangle 52">
                <a:extLst>
                  <a:ext uri="{FF2B5EF4-FFF2-40B4-BE49-F238E27FC236}">
                    <a16:creationId xmlns:a16="http://schemas.microsoft.com/office/drawing/2014/main" id="{2BA78C8F-B3A1-FA43-8A61-EE953D1F540F}"/>
                  </a:ext>
                </a:extLst>
              </p:cNvPr>
              <p:cNvSpPr/>
              <p:nvPr/>
            </p:nvSpPr>
            <p:spPr>
              <a:xfrm>
                <a:off x="4501750"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4" name="Rectangle 53">
                <a:extLst>
                  <a:ext uri="{FF2B5EF4-FFF2-40B4-BE49-F238E27FC236}">
                    <a16:creationId xmlns:a16="http://schemas.microsoft.com/office/drawing/2014/main" id="{317D09C2-1CEA-0040-A277-AB80B1173B98}"/>
                  </a:ext>
                </a:extLst>
              </p:cNvPr>
              <p:cNvSpPr/>
              <p:nvPr/>
            </p:nvSpPr>
            <p:spPr>
              <a:xfrm>
                <a:off x="4501750" y="2450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5" name="Rectangle 54">
                <a:extLst>
                  <a:ext uri="{FF2B5EF4-FFF2-40B4-BE49-F238E27FC236}">
                    <a16:creationId xmlns:a16="http://schemas.microsoft.com/office/drawing/2014/main" id="{1A86DDFA-8FDC-484C-9DFA-68A726C89C1A}"/>
                  </a:ext>
                </a:extLst>
              </p:cNvPr>
              <p:cNvSpPr/>
              <p:nvPr/>
            </p:nvSpPr>
            <p:spPr>
              <a:xfrm>
                <a:off x="4501750" y="2810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F6E09AA4-33C0-6D43-95B2-E943CE86CC7D}"/>
                  </a:ext>
                </a:extLst>
              </p:cNvPr>
              <p:cNvSpPr/>
              <p:nvPr/>
            </p:nvSpPr>
            <p:spPr>
              <a:xfrm>
                <a:off x="4501750" y="31714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7" name="Rectangle 56">
                <a:extLst>
                  <a:ext uri="{FF2B5EF4-FFF2-40B4-BE49-F238E27FC236}">
                    <a16:creationId xmlns:a16="http://schemas.microsoft.com/office/drawing/2014/main" id="{BFD7FC17-1058-C34C-B215-C888FC961FBF}"/>
                  </a:ext>
                </a:extLst>
              </p:cNvPr>
              <p:cNvSpPr/>
              <p:nvPr/>
            </p:nvSpPr>
            <p:spPr>
              <a:xfrm>
                <a:off x="4501750" y="35320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53165B2B-B638-8E47-981B-ACDE897DE870}"/>
                  </a:ext>
                </a:extLst>
              </p:cNvPr>
              <p:cNvSpPr/>
              <p:nvPr/>
            </p:nvSpPr>
            <p:spPr>
              <a:xfrm>
                <a:off x="4501750" y="42531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9" name="Rectangle 58">
                <a:extLst>
                  <a:ext uri="{FF2B5EF4-FFF2-40B4-BE49-F238E27FC236}">
                    <a16:creationId xmlns:a16="http://schemas.microsoft.com/office/drawing/2014/main" id="{EE608CCD-5090-214C-8EE4-3D57F85F82B6}"/>
                  </a:ext>
                </a:extLst>
              </p:cNvPr>
              <p:cNvSpPr/>
              <p:nvPr/>
            </p:nvSpPr>
            <p:spPr>
              <a:xfrm>
                <a:off x="4501750" y="4613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0" name="Rectangle 59">
                <a:extLst>
                  <a:ext uri="{FF2B5EF4-FFF2-40B4-BE49-F238E27FC236}">
                    <a16:creationId xmlns:a16="http://schemas.microsoft.com/office/drawing/2014/main" id="{210117E8-CA5F-DA49-9C02-F4D214966EC9}"/>
                  </a:ext>
                </a:extLst>
              </p:cNvPr>
              <p:cNvSpPr/>
              <p:nvPr/>
            </p:nvSpPr>
            <p:spPr>
              <a:xfrm>
                <a:off x="4501750" y="4974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1" name="Rectangle 60">
                <a:extLst>
                  <a:ext uri="{FF2B5EF4-FFF2-40B4-BE49-F238E27FC236}">
                    <a16:creationId xmlns:a16="http://schemas.microsoft.com/office/drawing/2014/main" id="{11348969-ADBA-4F47-81FD-C22FED574CB5}"/>
                  </a:ext>
                </a:extLst>
              </p:cNvPr>
              <p:cNvSpPr/>
              <p:nvPr/>
            </p:nvSpPr>
            <p:spPr>
              <a:xfrm>
                <a:off x="4501750" y="53348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C48BF18D-F3BF-AC4B-8ACE-04FB6D984B3F}"/>
                  </a:ext>
                </a:extLst>
              </p:cNvPr>
              <p:cNvSpPr/>
              <p:nvPr/>
            </p:nvSpPr>
            <p:spPr>
              <a:xfrm>
                <a:off x="4501750" y="56954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3" name="Rectangle 62">
                <a:extLst>
                  <a:ext uri="{FF2B5EF4-FFF2-40B4-BE49-F238E27FC236}">
                    <a16:creationId xmlns:a16="http://schemas.microsoft.com/office/drawing/2014/main" id="{68B699AF-992D-2047-85BC-E54DDD57A8EA}"/>
                  </a:ext>
                </a:extLst>
              </p:cNvPr>
              <p:cNvSpPr/>
              <p:nvPr/>
            </p:nvSpPr>
            <p:spPr>
              <a:xfrm>
                <a:off x="4501750" y="6056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4" name="Rectangle 63">
                <a:extLst>
                  <a:ext uri="{FF2B5EF4-FFF2-40B4-BE49-F238E27FC236}">
                    <a16:creationId xmlns:a16="http://schemas.microsoft.com/office/drawing/2014/main" id="{8D4473A6-D6B2-6E4C-B007-B5163F65EE01}"/>
                  </a:ext>
                </a:extLst>
              </p:cNvPr>
              <p:cNvSpPr/>
              <p:nvPr/>
            </p:nvSpPr>
            <p:spPr>
              <a:xfrm>
                <a:off x="4501750" y="3892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5" name="Rectangle 64">
                <a:extLst>
                  <a:ext uri="{FF2B5EF4-FFF2-40B4-BE49-F238E27FC236}">
                    <a16:creationId xmlns:a16="http://schemas.microsoft.com/office/drawing/2014/main" id="{B6253029-B178-354A-8D5D-344EA899F54C}"/>
                  </a:ext>
                </a:extLst>
              </p:cNvPr>
              <p:cNvSpPr/>
              <p:nvPr/>
            </p:nvSpPr>
            <p:spPr>
              <a:xfrm>
                <a:off x="5234557"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66" name="Rectangle 65">
                <a:extLst>
                  <a:ext uri="{FF2B5EF4-FFF2-40B4-BE49-F238E27FC236}">
                    <a16:creationId xmlns:a16="http://schemas.microsoft.com/office/drawing/2014/main" id="{92CB428B-28EA-F145-B42F-DBB13DC2B17C}"/>
                  </a:ext>
                </a:extLst>
              </p:cNvPr>
              <p:cNvSpPr/>
              <p:nvPr/>
            </p:nvSpPr>
            <p:spPr>
              <a:xfrm>
                <a:off x="6020659"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67" name="Straight Arrow Connector 66">
                <a:extLst>
                  <a:ext uri="{FF2B5EF4-FFF2-40B4-BE49-F238E27FC236}">
                    <a16:creationId xmlns:a16="http://schemas.microsoft.com/office/drawing/2014/main" id="{5CDE32CB-6197-084B-A2A6-A99776ED6054}"/>
                  </a:ext>
                </a:extLst>
              </p:cNvPr>
              <p:cNvCxnSpPr>
                <a:cxnSpLocks/>
                <a:stCxn id="53" idx="3"/>
                <a:endCxn id="65" idx="1"/>
              </p:cNvCxnSpPr>
              <p:nvPr/>
            </p:nvCxnSpPr>
            <p:spPr>
              <a:xfrm>
                <a:off x="4990288" y="2270622"/>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C387AF6-4836-B048-8BE8-02463E66541D}"/>
                  </a:ext>
                </a:extLst>
              </p:cNvPr>
              <p:cNvCxnSpPr>
                <a:cxnSpLocks/>
                <a:stCxn id="65" idx="3"/>
                <a:endCxn id="66" idx="1"/>
              </p:cNvCxnSpPr>
              <p:nvPr/>
            </p:nvCxnSpPr>
            <p:spPr>
              <a:xfrm>
                <a:off x="5723095" y="2270622"/>
                <a:ext cx="297564"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2E946C12-5B1B-CE4F-B9EF-2ADB6E3782B5}"/>
                  </a:ext>
                </a:extLst>
              </p:cNvPr>
              <p:cNvSpPr/>
              <p:nvPr/>
            </p:nvSpPr>
            <p:spPr>
              <a:xfrm>
                <a:off x="6863992"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cxnSp>
            <p:nvCxnSpPr>
              <p:cNvPr id="70" name="Straight Arrow Connector 69">
                <a:extLst>
                  <a:ext uri="{FF2B5EF4-FFF2-40B4-BE49-F238E27FC236}">
                    <a16:creationId xmlns:a16="http://schemas.microsoft.com/office/drawing/2014/main" id="{00D0CC22-8808-3245-A3D0-F696CF03AAA7}"/>
                  </a:ext>
                </a:extLst>
              </p:cNvPr>
              <p:cNvCxnSpPr>
                <a:cxnSpLocks/>
                <a:stCxn id="66" idx="3"/>
                <a:endCxn id="69" idx="1"/>
              </p:cNvCxnSpPr>
              <p:nvPr/>
            </p:nvCxnSpPr>
            <p:spPr>
              <a:xfrm>
                <a:off x="6509197"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4CEB8735-4178-F546-95F9-1E4B58CB5C47}"/>
                  </a:ext>
                </a:extLst>
              </p:cNvPr>
              <p:cNvSpPr/>
              <p:nvPr/>
            </p:nvSpPr>
            <p:spPr>
              <a:xfrm>
                <a:off x="7707325"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Jerry</a:t>
                </a:r>
                <a:endParaRPr lang="en-US" sz="1200" dirty="0">
                  <a:solidFill>
                    <a:schemeClr val="accent4">
                      <a:lumMod val="50000"/>
                    </a:schemeClr>
                  </a:solidFill>
                </a:endParaRPr>
              </a:p>
            </p:txBody>
          </p:sp>
          <p:cxnSp>
            <p:nvCxnSpPr>
              <p:cNvPr id="72" name="Straight Arrow Connector 71">
                <a:extLst>
                  <a:ext uri="{FF2B5EF4-FFF2-40B4-BE49-F238E27FC236}">
                    <a16:creationId xmlns:a16="http://schemas.microsoft.com/office/drawing/2014/main" id="{A2BE89DD-BF92-9645-A9EE-2CA837DE58AA}"/>
                  </a:ext>
                </a:extLst>
              </p:cNvPr>
              <p:cNvCxnSpPr>
                <a:cxnSpLocks/>
                <a:stCxn id="69" idx="3"/>
                <a:endCxn id="71" idx="1"/>
              </p:cNvCxnSpPr>
              <p:nvPr/>
            </p:nvCxnSpPr>
            <p:spPr>
              <a:xfrm>
                <a:off x="7352530"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8FCA8C12-52A1-FD4D-ABB0-B215150EB18C}"/>
                  </a:ext>
                </a:extLst>
              </p:cNvPr>
              <p:cNvSpPr/>
              <p:nvPr/>
            </p:nvSpPr>
            <p:spPr>
              <a:xfrm>
                <a:off x="6839682" y="2809614"/>
                <a:ext cx="51284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Katie</a:t>
                </a:r>
                <a:endParaRPr lang="en-US" sz="1200" dirty="0">
                  <a:solidFill>
                    <a:schemeClr val="accent4">
                      <a:lumMod val="50000"/>
                    </a:schemeClr>
                  </a:solidFill>
                </a:endParaRPr>
              </a:p>
            </p:txBody>
          </p:sp>
          <p:sp>
            <p:nvSpPr>
              <p:cNvPr id="74" name="Rectangle 73">
                <a:extLst>
                  <a:ext uri="{FF2B5EF4-FFF2-40B4-BE49-F238E27FC236}">
                    <a16:creationId xmlns:a16="http://schemas.microsoft.com/office/drawing/2014/main" id="{6A06F43F-5328-CB4F-A78E-E0A5A71D2389}"/>
                  </a:ext>
                </a:extLst>
              </p:cNvPr>
              <p:cNvSpPr/>
              <p:nvPr/>
            </p:nvSpPr>
            <p:spPr>
              <a:xfrm>
                <a:off x="7683015"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75" name="Straight Arrow Connector 74">
                <a:extLst>
                  <a:ext uri="{FF2B5EF4-FFF2-40B4-BE49-F238E27FC236}">
                    <a16:creationId xmlns:a16="http://schemas.microsoft.com/office/drawing/2014/main" id="{D4392757-FDFE-C448-AB3B-2517F91200FA}"/>
                  </a:ext>
                </a:extLst>
              </p:cNvPr>
              <p:cNvCxnSpPr>
                <a:cxnSpLocks/>
                <a:stCxn id="73" idx="3"/>
                <a:endCxn id="74" idx="1"/>
              </p:cNvCxnSpPr>
              <p:nvPr/>
            </p:nvCxnSpPr>
            <p:spPr>
              <a:xfrm>
                <a:off x="7352530" y="2990525"/>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8994304F-47D8-5647-8830-D85876EDCFAC}"/>
                  </a:ext>
                </a:extLst>
              </p:cNvPr>
              <p:cNvCxnSpPr>
                <a:cxnSpLocks/>
                <a:stCxn id="74" idx="3"/>
                <a:endCxn id="76" idx="1"/>
              </p:cNvCxnSpPr>
              <p:nvPr/>
            </p:nvCxnSpPr>
            <p:spPr>
              <a:xfrm>
                <a:off x="8171553" y="2990525"/>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10" name="Elbow Connector 9">
                <a:extLst>
                  <a:ext uri="{FF2B5EF4-FFF2-40B4-BE49-F238E27FC236}">
                    <a16:creationId xmlns:a16="http://schemas.microsoft.com/office/drawing/2014/main" id="{E305D8C2-81B0-C742-A875-35C696A7872D}"/>
                  </a:ext>
                </a:extLst>
              </p:cNvPr>
              <p:cNvCxnSpPr>
                <a:cxnSpLocks/>
                <a:stCxn id="71" idx="3"/>
                <a:endCxn id="73" idx="1"/>
              </p:cNvCxnSpPr>
              <p:nvPr/>
            </p:nvCxnSpPr>
            <p:spPr>
              <a:xfrm flipH="1">
                <a:off x="6839682" y="2270622"/>
                <a:ext cx="1356181" cy="719903"/>
              </a:xfrm>
              <a:prstGeom prst="bentConnector5">
                <a:avLst>
                  <a:gd name="adj1" fmla="val -16856"/>
                  <a:gd name="adj2" fmla="val 50000"/>
                  <a:gd name="adj3" fmla="val 116856"/>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grpSp>
      <p:sp>
        <p:nvSpPr>
          <p:cNvPr id="80" name="TextBox 79">
            <a:extLst>
              <a:ext uri="{FF2B5EF4-FFF2-40B4-BE49-F238E27FC236}">
                <a16:creationId xmlns:a16="http://schemas.microsoft.com/office/drawing/2014/main" id="{276DC1FA-9494-6242-AEA1-A25444E599FB}"/>
              </a:ext>
            </a:extLst>
          </p:cNvPr>
          <p:cNvSpPr txBox="1"/>
          <p:nvPr/>
        </p:nvSpPr>
        <p:spPr>
          <a:xfrm>
            <a:off x="5723095" y="5000458"/>
            <a:ext cx="2074607" cy="646331"/>
          </a:xfrm>
          <a:prstGeom prst="rect">
            <a:avLst/>
          </a:prstGeom>
          <a:noFill/>
        </p:spPr>
        <p:txBody>
          <a:bodyPr wrap="none" rtlCol="0">
            <a:spAutoFit/>
          </a:bodyPr>
          <a:lstStyle/>
          <a:p>
            <a:r>
              <a:rPr lang="en-US" altLang="zh-CN" sz="3600" dirty="0">
                <a:solidFill>
                  <a:srgbClr val="00B050"/>
                </a:solidFill>
              </a:rPr>
              <a:t>2.78m</a:t>
            </a:r>
            <a:r>
              <a:rPr lang="zh-CN" altLang="en-US" sz="3600" dirty="0">
                <a:solidFill>
                  <a:srgbClr val="00B050"/>
                </a:solidFill>
              </a:rPr>
              <a:t>   </a:t>
            </a:r>
            <a:r>
              <a:rPr lang="en-US" altLang="zh-CN" sz="3600" dirty="0">
                <a:solidFill>
                  <a:srgbClr val="00B050"/>
                </a:solidFill>
                <a:sym typeface="Wingdings" pitchFamily="2" charset="2"/>
              </a:rPr>
              <a:t></a:t>
            </a:r>
            <a:endParaRPr lang="en-US" dirty="0"/>
          </a:p>
        </p:txBody>
      </p:sp>
    </p:spTree>
    <p:extLst>
      <p:ext uri="{BB962C8B-B14F-4D97-AF65-F5344CB8AC3E}">
        <p14:creationId xmlns:p14="http://schemas.microsoft.com/office/powerpoint/2010/main" val="387156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78150C-BE77-E738-F005-CF66785DB4EC}"/>
              </a:ext>
            </a:extLst>
          </p:cNvPr>
          <p:cNvSpPr/>
          <p:nvPr/>
        </p:nvSpPr>
        <p:spPr>
          <a:xfrm>
            <a:off x="2798196" y="81372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8" name="Rectangle 7">
            <a:extLst>
              <a:ext uri="{FF2B5EF4-FFF2-40B4-BE49-F238E27FC236}">
                <a16:creationId xmlns:a16="http://schemas.microsoft.com/office/drawing/2014/main" id="{0DAFA9C6-3F18-355A-5059-AC7D6934D857}"/>
              </a:ext>
            </a:extLst>
          </p:cNvPr>
          <p:cNvSpPr/>
          <p:nvPr/>
        </p:nvSpPr>
        <p:spPr>
          <a:xfrm>
            <a:off x="2798196" y="117429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9" name="Rectangle 8">
            <a:extLst>
              <a:ext uri="{FF2B5EF4-FFF2-40B4-BE49-F238E27FC236}">
                <a16:creationId xmlns:a16="http://schemas.microsoft.com/office/drawing/2014/main" id="{09C70EE3-2CF9-FDD8-0B50-08EF64F2A218}"/>
              </a:ext>
            </a:extLst>
          </p:cNvPr>
          <p:cNvSpPr/>
          <p:nvPr/>
        </p:nvSpPr>
        <p:spPr>
          <a:xfrm>
            <a:off x="2798196" y="153487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0" name="Rectangle 9">
            <a:extLst>
              <a:ext uri="{FF2B5EF4-FFF2-40B4-BE49-F238E27FC236}">
                <a16:creationId xmlns:a16="http://schemas.microsoft.com/office/drawing/2014/main" id="{D047AF7C-8C5B-1061-6D67-E253A45B6E5B}"/>
              </a:ext>
            </a:extLst>
          </p:cNvPr>
          <p:cNvSpPr/>
          <p:nvPr/>
        </p:nvSpPr>
        <p:spPr>
          <a:xfrm>
            <a:off x="2798196" y="189544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1" name="Rectangle 10">
            <a:extLst>
              <a:ext uri="{FF2B5EF4-FFF2-40B4-BE49-F238E27FC236}">
                <a16:creationId xmlns:a16="http://schemas.microsoft.com/office/drawing/2014/main" id="{2ED890D1-88A9-4A91-DBA5-25DB2510CCF1}"/>
              </a:ext>
            </a:extLst>
          </p:cNvPr>
          <p:cNvSpPr/>
          <p:nvPr/>
        </p:nvSpPr>
        <p:spPr>
          <a:xfrm>
            <a:off x="2798196" y="225602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2" name="Rectangle 11">
            <a:extLst>
              <a:ext uri="{FF2B5EF4-FFF2-40B4-BE49-F238E27FC236}">
                <a16:creationId xmlns:a16="http://schemas.microsoft.com/office/drawing/2014/main" id="{8C0A5D7C-3BE5-8CD9-92F4-2B4E46E3529C}"/>
              </a:ext>
            </a:extLst>
          </p:cNvPr>
          <p:cNvSpPr/>
          <p:nvPr/>
        </p:nvSpPr>
        <p:spPr>
          <a:xfrm>
            <a:off x="2798196" y="261659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3" name="Rectangle 12">
            <a:extLst>
              <a:ext uri="{FF2B5EF4-FFF2-40B4-BE49-F238E27FC236}">
                <a16:creationId xmlns:a16="http://schemas.microsoft.com/office/drawing/2014/main" id="{B05D4846-C97B-F068-CC9E-55EABC8B9EAA}"/>
              </a:ext>
            </a:extLst>
          </p:cNvPr>
          <p:cNvSpPr/>
          <p:nvPr/>
        </p:nvSpPr>
        <p:spPr>
          <a:xfrm>
            <a:off x="2798196" y="297717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56CD7049-268A-EF80-F862-4EB320CEA0C5}"/>
              </a:ext>
            </a:extLst>
          </p:cNvPr>
          <p:cNvSpPr/>
          <p:nvPr/>
        </p:nvSpPr>
        <p:spPr>
          <a:xfrm>
            <a:off x="2798196" y="333774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3B3B655-9E37-7466-0136-D12840F152C8}"/>
              </a:ext>
            </a:extLst>
          </p:cNvPr>
          <p:cNvSpPr/>
          <p:nvPr/>
        </p:nvSpPr>
        <p:spPr>
          <a:xfrm>
            <a:off x="2798196" y="405889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8346A293-9D8B-ECE7-F35E-898985E6E1D9}"/>
              </a:ext>
            </a:extLst>
          </p:cNvPr>
          <p:cNvSpPr/>
          <p:nvPr/>
        </p:nvSpPr>
        <p:spPr>
          <a:xfrm>
            <a:off x="2798196" y="441947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D7EAC5A0-47AD-6391-A867-3F139CAB7960}"/>
              </a:ext>
            </a:extLst>
          </p:cNvPr>
          <p:cNvSpPr/>
          <p:nvPr/>
        </p:nvSpPr>
        <p:spPr>
          <a:xfrm>
            <a:off x="2798196" y="478004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292D6974-80EC-6226-A81F-5E399518569F}"/>
              </a:ext>
            </a:extLst>
          </p:cNvPr>
          <p:cNvSpPr/>
          <p:nvPr/>
        </p:nvSpPr>
        <p:spPr>
          <a:xfrm>
            <a:off x="2798196" y="514062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4E29D262-E7AA-F041-623C-71362EBF9C3F}"/>
              </a:ext>
            </a:extLst>
          </p:cNvPr>
          <p:cNvSpPr/>
          <p:nvPr/>
        </p:nvSpPr>
        <p:spPr>
          <a:xfrm>
            <a:off x="2798196" y="550119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0" name="Rectangle 19">
            <a:extLst>
              <a:ext uri="{FF2B5EF4-FFF2-40B4-BE49-F238E27FC236}">
                <a16:creationId xmlns:a16="http://schemas.microsoft.com/office/drawing/2014/main" id="{C431BE6D-1D76-7E63-F8C0-435DB744ACF1}"/>
              </a:ext>
            </a:extLst>
          </p:cNvPr>
          <p:cNvSpPr/>
          <p:nvPr/>
        </p:nvSpPr>
        <p:spPr>
          <a:xfrm>
            <a:off x="2798196" y="586177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D4D38A54-94A9-CBE0-7F68-E4F61EF131F6}"/>
              </a:ext>
            </a:extLst>
          </p:cNvPr>
          <p:cNvSpPr/>
          <p:nvPr/>
        </p:nvSpPr>
        <p:spPr>
          <a:xfrm>
            <a:off x="2798196" y="36983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p:nvGrpSpPr>
          <p:cNvPr id="69" name="Group 68">
            <a:extLst>
              <a:ext uri="{FF2B5EF4-FFF2-40B4-BE49-F238E27FC236}">
                <a16:creationId xmlns:a16="http://schemas.microsoft.com/office/drawing/2014/main" id="{C97E54BF-94AD-624F-FA54-79389C824EBB}"/>
              </a:ext>
            </a:extLst>
          </p:cNvPr>
          <p:cNvGrpSpPr/>
          <p:nvPr/>
        </p:nvGrpSpPr>
        <p:grpSpPr>
          <a:xfrm>
            <a:off x="3286734" y="1895447"/>
            <a:ext cx="4759704" cy="369682"/>
            <a:chOff x="3286734" y="1895447"/>
            <a:chExt cx="4759704" cy="369682"/>
          </a:xfrm>
        </p:grpSpPr>
        <p:sp>
          <p:nvSpPr>
            <p:cNvPr id="5" name="Rectangle 4">
              <a:extLst>
                <a:ext uri="{FF2B5EF4-FFF2-40B4-BE49-F238E27FC236}">
                  <a16:creationId xmlns:a16="http://schemas.microsoft.com/office/drawing/2014/main" id="{7040DC20-74BE-AF23-C5D5-8247F63A7F89}"/>
                </a:ext>
              </a:extLst>
            </p:cNvPr>
            <p:cNvSpPr/>
            <p:nvPr/>
          </p:nvSpPr>
          <p:spPr>
            <a:xfrm>
              <a:off x="7557900" y="190330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sp>
          <p:nvSpPr>
            <p:cNvPr id="22" name="Rectangle 21">
              <a:extLst>
                <a:ext uri="{FF2B5EF4-FFF2-40B4-BE49-F238E27FC236}">
                  <a16:creationId xmlns:a16="http://schemas.microsoft.com/office/drawing/2014/main" id="{F6A1C788-30C4-0EC8-7F95-D643EADC1403}"/>
                </a:ext>
              </a:extLst>
            </p:cNvPr>
            <p:cNvSpPr/>
            <p:nvPr/>
          </p:nvSpPr>
          <p:spPr>
            <a:xfrm>
              <a:off x="3531003" y="189544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3" name="Rectangle 22">
              <a:extLst>
                <a:ext uri="{FF2B5EF4-FFF2-40B4-BE49-F238E27FC236}">
                  <a16:creationId xmlns:a16="http://schemas.microsoft.com/office/drawing/2014/main" id="{527FFD9B-8A23-6B46-CEC6-9EA605768A6B}"/>
                </a:ext>
              </a:extLst>
            </p:cNvPr>
            <p:cNvSpPr/>
            <p:nvPr/>
          </p:nvSpPr>
          <p:spPr>
            <a:xfrm>
              <a:off x="4317105" y="189544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4" name="Straight Arrow Connector 23">
              <a:extLst>
                <a:ext uri="{FF2B5EF4-FFF2-40B4-BE49-F238E27FC236}">
                  <a16:creationId xmlns:a16="http://schemas.microsoft.com/office/drawing/2014/main" id="{21E58EB0-7098-62B2-47CF-F0D3C14C67F2}"/>
                </a:ext>
              </a:extLst>
            </p:cNvPr>
            <p:cNvCxnSpPr>
              <a:cxnSpLocks/>
              <a:stCxn id="10" idx="3"/>
              <a:endCxn id="22" idx="1"/>
            </p:cNvCxnSpPr>
            <p:nvPr/>
          </p:nvCxnSpPr>
          <p:spPr>
            <a:xfrm>
              <a:off x="3286734" y="2076358"/>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0DA11B1-D834-570C-699B-36CA83729404}"/>
                </a:ext>
              </a:extLst>
            </p:cNvPr>
            <p:cNvCxnSpPr>
              <a:cxnSpLocks/>
              <a:stCxn id="22" idx="3"/>
              <a:endCxn id="23" idx="1"/>
            </p:cNvCxnSpPr>
            <p:nvPr/>
          </p:nvCxnSpPr>
          <p:spPr>
            <a:xfrm>
              <a:off x="4019541" y="2076358"/>
              <a:ext cx="297564"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E4B48405-6845-AA3D-1908-584CE42974BF}"/>
                </a:ext>
              </a:extLst>
            </p:cNvPr>
            <p:cNvSpPr/>
            <p:nvPr/>
          </p:nvSpPr>
          <p:spPr>
            <a:xfrm>
              <a:off x="5160438" y="189544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BB0BE57A-C5FA-5F02-08C9-80B628B777C5}"/>
                </a:ext>
              </a:extLst>
            </p:cNvPr>
            <p:cNvCxnSpPr>
              <a:cxnSpLocks/>
              <a:stCxn id="23" idx="3"/>
              <a:endCxn id="26" idx="1"/>
            </p:cNvCxnSpPr>
            <p:nvPr/>
          </p:nvCxnSpPr>
          <p:spPr>
            <a:xfrm>
              <a:off x="4805643" y="2076358"/>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17FC9942-A075-CB19-6E25-DF1FBC218126}"/>
                </a:ext>
              </a:extLst>
            </p:cNvPr>
            <p:cNvSpPr/>
            <p:nvPr/>
          </p:nvSpPr>
          <p:spPr>
            <a:xfrm>
              <a:off x="6714567" y="190330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32" name="Straight Arrow Connector 31">
              <a:extLst>
                <a:ext uri="{FF2B5EF4-FFF2-40B4-BE49-F238E27FC236}">
                  <a16:creationId xmlns:a16="http://schemas.microsoft.com/office/drawing/2014/main" id="{6A3DA6CC-CD6F-2334-1249-11C07FCAA863}"/>
                </a:ext>
              </a:extLst>
            </p:cNvPr>
            <p:cNvCxnSpPr>
              <a:cxnSpLocks/>
              <a:endCxn id="31" idx="1"/>
            </p:cNvCxnSpPr>
            <p:nvPr/>
          </p:nvCxnSpPr>
          <p:spPr>
            <a:xfrm>
              <a:off x="6384082" y="2084218"/>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EE14DD4-CB0A-66FF-2D28-A1AB7C589B50}"/>
                </a:ext>
              </a:extLst>
            </p:cNvPr>
            <p:cNvCxnSpPr>
              <a:cxnSpLocks/>
              <a:stCxn id="31" idx="3"/>
              <a:endCxn id="5" idx="1"/>
            </p:cNvCxnSpPr>
            <p:nvPr/>
          </p:nvCxnSpPr>
          <p:spPr>
            <a:xfrm>
              <a:off x="7203105" y="2084218"/>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AA3BA36E-590C-F4B7-7876-A4FDF6393AAC}"/>
                </a:ext>
              </a:extLst>
            </p:cNvPr>
            <p:cNvSpPr/>
            <p:nvPr/>
          </p:nvSpPr>
          <p:spPr>
            <a:xfrm>
              <a:off x="5891671" y="189544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Tom</a:t>
              </a:r>
              <a:endParaRPr lang="en-US" sz="1200" dirty="0">
                <a:solidFill>
                  <a:schemeClr val="accent4">
                    <a:lumMod val="50000"/>
                  </a:schemeClr>
                </a:solidFill>
              </a:endParaRPr>
            </a:p>
          </p:txBody>
        </p:sp>
        <p:cxnSp>
          <p:nvCxnSpPr>
            <p:cNvPr id="40" name="Straight Arrow Connector 39">
              <a:extLst>
                <a:ext uri="{FF2B5EF4-FFF2-40B4-BE49-F238E27FC236}">
                  <a16:creationId xmlns:a16="http://schemas.microsoft.com/office/drawing/2014/main" id="{B5E0E76A-B57F-A431-8D6A-B5281D36673E}"/>
                </a:ext>
              </a:extLst>
            </p:cNvPr>
            <p:cNvCxnSpPr>
              <a:cxnSpLocks/>
              <a:endCxn id="38" idx="1"/>
            </p:cNvCxnSpPr>
            <p:nvPr/>
          </p:nvCxnSpPr>
          <p:spPr>
            <a:xfrm>
              <a:off x="5647402" y="2076358"/>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B0E5D104-E427-E1AC-92F6-811FF422AD03}"/>
              </a:ext>
            </a:extLst>
          </p:cNvPr>
          <p:cNvGrpSpPr/>
          <p:nvPr/>
        </p:nvGrpSpPr>
        <p:grpSpPr>
          <a:xfrm>
            <a:off x="3300223" y="2984779"/>
            <a:ext cx="3508429" cy="2336754"/>
            <a:chOff x="3300223" y="2984779"/>
            <a:chExt cx="3508429" cy="2336754"/>
          </a:xfrm>
        </p:grpSpPr>
        <p:sp>
          <p:nvSpPr>
            <p:cNvPr id="43" name="Rectangle 42">
              <a:extLst>
                <a:ext uri="{FF2B5EF4-FFF2-40B4-BE49-F238E27FC236}">
                  <a16:creationId xmlns:a16="http://schemas.microsoft.com/office/drawing/2014/main" id="{D65E8E05-9B7C-7D6F-B5BC-A15DB387E6B7}"/>
                </a:ext>
              </a:extLst>
            </p:cNvPr>
            <p:cNvSpPr/>
            <p:nvPr/>
          </p:nvSpPr>
          <p:spPr>
            <a:xfrm>
              <a:off x="3630708" y="369831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44" name="Straight Arrow Connector 43">
              <a:extLst>
                <a:ext uri="{FF2B5EF4-FFF2-40B4-BE49-F238E27FC236}">
                  <a16:creationId xmlns:a16="http://schemas.microsoft.com/office/drawing/2014/main" id="{18A829DE-FD7C-E24E-9552-29BDA38D9AB5}"/>
                </a:ext>
              </a:extLst>
            </p:cNvPr>
            <p:cNvCxnSpPr>
              <a:cxnSpLocks/>
              <a:endCxn id="43" idx="1"/>
            </p:cNvCxnSpPr>
            <p:nvPr/>
          </p:nvCxnSpPr>
          <p:spPr>
            <a:xfrm>
              <a:off x="3300223" y="3879229"/>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132DC578-8943-FCED-BB14-63D6F75CE673}"/>
                </a:ext>
              </a:extLst>
            </p:cNvPr>
            <p:cNvSpPr/>
            <p:nvPr/>
          </p:nvSpPr>
          <p:spPr>
            <a:xfrm>
              <a:off x="4559155" y="2984779"/>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sp>
          <p:nvSpPr>
            <p:cNvPr id="48" name="Rectangle 47">
              <a:extLst>
                <a:ext uri="{FF2B5EF4-FFF2-40B4-BE49-F238E27FC236}">
                  <a16:creationId xmlns:a16="http://schemas.microsoft.com/office/drawing/2014/main" id="{572F7879-4AF2-D9F8-6D4C-291ABA34DE12}"/>
                </a:ext>
              </a:extLst>
            </p:cNvPr>
            <p:cNvSpPr/>
            <p:nvPr/>
          </p:nvSpPr>
          <p:spPr>
            <a:xfrm>
              <a:off x="4559155" y="442684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49" name="Rectangle 48">
              <a:extLst>
                <a:ext uri="{FF2B5EF4-FFF2-40B4-BE49-F238E27FC236}">
                  <a16:creationId xmlns:a16="http://schemas.microsoft.com/office/drawing/2014/main" id="{8164C62C-BB6B-9E1B-F63D-9A945358A194}"/>
                </a:ext>
              </a:extLst>
            </p:cNvPr>
            <p:cNvSpPr/>
            <p:nvPr/>
          </p:nvSpPr>
          <p:spPr>
            <a:xfrm>
              <a:off x="5404707" y="38779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sp>
          <p:nvSpPr>
            <p:cNvPr id="50" name="Rectangle 49">
              <a:extLst>
                <a:ext uri="{FF2B5EF4-FFF2-40B4-BE49-F238E27FC236}">
                  <a16:creationId xmlns:a16="http://schemas.microsoft.com/office/drawing/2014/main" id="{E44E5167-0EC9-3E42-2372-BC083778101C}"/>
                </a:ext>
              </a:extLst>
            </p:cNvPr>
            <p:cNvSpPr/>
            <p:nvPr/>
          </p:nvSpPr>
          <p:spPr>
            <a:xfrm>
              <a:off x="5404707" y="495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sp>
          <p:nvSpPr>
            <p:cNvPr id="51" name="Rectangle 50">
              <a:extLst>
                <a:ext uri="{FF2B5EF4-FFF2-40B4-BE49-F238E27FC236}">
                  <a16:creationId xmlns:a16="http://schemas.microsoft.com/office/drawing/2014/main" id="{A6874927-7E04-957B-2196-726ADBC3096F}"/>
                </a:ext>
              </a:extLst>
            </p:cNvPr>
            <p:cNvSpPr/>
            <p:nvPr/>
          </p:nvSpPr>
          <p:spPr>
            <a:xfrm>
              <a:off x="6320114" y="4411960"/>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Tom</a:t>
              </a:r>
              <a:endParaRPr lang="en-US" sz="1200" dirty="0">
                <a:solidFill>
                  <a:schemeClr val="accent4">
                    <a:lumMod val="50000"/>
                  </a:schemeClr>
                </a:solidFill>
              </a:endParaRPr>
            </a:p>
          </p:txBody>
        </p:sp>
        <p:cxnSp>
          <p:nvCxnSpPr>
            <p:cNvPr id="52" name="Straight Arrow Connector 51">
              <a:extLst>
                <a:ext uri="{FF2B5EF4-FFF2-40B4-BE49-F238E27FC236}">
                  <a16:creationId xmlns:a16="http://schemas.microsoft.com/office/drawing/2014/main" id="{A914290E-322F-ECE5-509E-89A1D8F10C6C}"/>
                </a:ext>
              </a:extLst>
            </p:cNvPr>
            <p:cNvCxnSpPr>
              <a:cxnSpLocks/>
              <a:stCxn id="43" idx="3"/>
              <a:endCxn id="45" idx="1"/>
            </p:cNvCxnSpPr>
            <p:nvPr/>
          </p:nvCxnSpPr>
          <p:spPr>
            <a:xfrm flipV="1">
              <a:off x="4119246" y="3165690"/>
              <a:ext cx="439909" cy="713539"/>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98045A6-CBDA-F766-5B12-87B054B77BF4}"/>
                </a:ext>
              </a:extLst>
            </p:cNvPr>
            <p:cNvCxnSpPr>
              <a:cxnSpLocks/>
              <a:stCxn id="43" idx="3"/>
              <a:endCxn id="48" idx="1"/>
            </p:cNvCxnSpPr>
            <p:nvPr/>
          </p:nvCxnSpPr>
          <p:spPr>
            <a:xfrm>
              <a:off x="4119246" y="3879229"/>
              <a:ext cx="439909" cy="728523"/>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C875BF4-8295-3B80-1BCF-A8E082E60784}"/>
                </a:ext>
              </a:extLst>
            </p:cNvPr>
            <p:cNvCxnSpPr>
              <a:cxnSpLocks/>
              <a:stCxn id="48" idx="3"/>
              <a:endCxn id="50" idx="1"/>
            </p:cNvCxnSpPr>
            <p:nvPr/>
          </p:nvCxnSpPr>
          <p:spPr>
            <a:xfrm>
              <a:off x="5047693" y="4607752"/>
              <a:ext cx="357014" cy="53287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75E458FD-0318-D777-8781-7D67099716B2}"/>
                </a:ext>
              </a:extLst>
            </p:cNvPr>
            <p:cNvCxnSpPr>
              <a:cxnSpLocks/>
              <a:stCxn id="48" idx="3"/>
              <a:endCxn id="49" idx="1"/>
            </p:cNvCxnSpPr>
            <p:nvPr/>
          </p:nvCxnSpPr>
          <p:spPr>
            <a:xfrm flipV="1">
              <a:off x="5047693" y="4058897"/>
              <a:ext cx="357014" cy="548855"/>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EE6F8FB-0A43-76D2-A712-A6FD0EEC9556}"/>
                </a:ext>
              </a:extLst>
            </p:cNvPr>
            <p:cNvCxnSpPr>
              <a:cxnSpLocks/>
              <a:stCxn id="50" idx="3"/>
              <a:endCxn id="51" idx="1"/>
            </p:cNvCxnSpPr>
            <p:nvPr/>
          </p:nvCxnSpPr>
          <p:spPr>
            <a:xfrm flipV="1">
              <a:off x="5893245" y="4592871"/>
              <a:ext cx="426869" cy="547751"/>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sp>
        <p:nvSpPr>
          <p:cNvPr id="70" name="TextBox 69">
            <a:extLst>
              <a:ext uri="{FF2B5EF4-FFF2-40B4-BE49-F238E27FC236}">
                <a16:creationId xmlns:a16="http://schemas.microsoft.com/office/drawing/2014/main" id="{06D4AF8A-6120-28DA-FA8E-FB44614EFC16}"/>
              </a:ext>
            </a:extLst>
          </p:cNvPr>
          <p:cNvSpPr txBox="1"/>
          <p:nvPr/>
        </p:nvSpPr>
        <p:spPr>
          <a:xfrm>
            <a:off x="5966941" y="770616"/>
            <a:ext cx="1843710" cy="369332"/>
          </a:xfrm>
          <a:prstGeom prst="rect">
            <a:avLst/>
          </a:prstGeom>
          <a:noFill/>
        </p:spPr>
        <p:txBody>
          <a:bodyPr wrap="none" rtlCol="0">
            <a:spAutoFit/>
          </a:bodyPr>
          <a:lstStyle/>
          <a:p>
            <a:r>
              <a:rPr lang="en-US" dirty="0"/>
              <a:t>LinkedList </a:t>
            </a:r>
            <a:r>
              <a:rPr lang="en-US" dirty="0">
                <a:sym typeface="Wingdings" pitchFamily="2" charset="2"/>
              </a:rPr>
              <a:t></a:t>
            </a:r>
            <a:r>
              <a:rPr lang="en-US" dirty="0"/>
              <a:t> Tree</a:t>
            </a:r>
          </a:p>
        </p:txBody>
      </p:sp>
    </p:spTree>
    <p:extLst>
      <p:ext uri="{BB962C8B-B14F-4D97-AF65-F5344CB8AC3E}">
        <p14:creationId xmlns:p14="http://schemas.microsoft.com/office/powerpoint/2010/main" val="105666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1E092C-31C1-B347-A618-978E8F1CF914}"/>
              </a:ext>
            </a:extLst>
          </p:cNvPr>
          <p:cNvSpPr>
            <a:spLocks noGrp="1"/>
          </p:cNvSpPr>
          <p:nvPr>
            <p:ph type="title"/>
          </p:nvPr>
        </p:nvSpPr>
        <p:spPr/>
        <p:txBody>
          <a:bodyPr/>
          <a:lstStyle/>
          <a:p>
            <a:r>
              <a:rPr lang="en-US" dirty="0"/>
              <a:t>Message Queue</a:t>
            </a:r>
          </a:p>
        </p:txBody>
      </p:sp>
      <p:sp>
        <p:nvSpPr>
          <p:cNvPr id="4" name="Rectangle 3">
            <a:extLst>
              <a:ext uri="{FF2B5EF4-FFF2-40B4-BE49-F238E27FC236}">
                <a16:creationId xmlns:a16="http://schemas.microsoft.com/office/drawing/2014/main" id="{7CF5ACE8-CB7E-EC4A-998D-36DDF669D088}"/>
              </a:ext>
            </a:extLst>
          </p:cNvPr>
          <p:cNvSpPr/>
          <p:nvPr/>
        </p:nvSpPr>
        <p:spPr>
          <a:xfrm>
            <a:off x="1146149" y="2102986"/>
            <a:ext cx="5574484" cy="646331"/>
          </a:xfrm>
          <a:prstGeom prst="rect">
            <a:avLst/>
          </a:prstGeom>
        </p:spPr>
        <p:txBody>
          <a:bodyPr wrap="square">
            <a:spAutoFit/>
          </a:bodyPr>
          <a:lstStyle/>
          <a:p>
            <a:r>
              <a:rPr lang="en-US" dirty="0">
                <a:latin typeface="medium-content-serif-font"/>
              </a:rPr>
              <a:t>Messaging queue (MQ) is used for </a:t>
            </a:r>
            <a:r>
              <a:rPr lang="en-US" b="1" dirty="0">
                <a:solidFill>
                  <a:srgbClr val="C00000"/>
                </a:solidFill>
                <a:latin typeface="medium-content-serif-font"/>
              </a:rPr>
              <a:t>asynchronous</a:t>
            </a:r>
            <a:r>
              <a:rPr lang="en-US" dirty="0">
                <a:latin typeface="medium-content-serif-font"/>
              </a:rPr>
              <a:t> application to application communication.</a:t>
            </a:r>
            <a:endParaRPr lang="en-US" dirty="0"/>
          </a:p>
        </p:txBody>
      </p:sp>
      <p:grpSp>
        <p:nvGrpSpPr>
          <p:cNvPr id="7" name="Group 6">
            <a:extLst>
              <a:ext uri="{FF2B5EF4-FFF2-40B4-BE49-F238E27FC236}">
                <a16:creationId xmlns:a16="http://schemas.microsoft.com/office/drawing/2014/main" id="{CE0E55C7-775E-254E-8556-F0B9F1235BF1}"/>
              </a:ext>
            </a:extLst>
          </p:cNvPr>
          <p:cNvGrpSpPr/>
          <p:nvPr/>
        </p:nvGrpSpPr>
        <p:grpSpPr>
          <a:xfrm>
            <a:off x="1146149" y="3118758"/>
            <a:ext cx="6122566" cy="2939258"/>
            <a:chOff x="817926" y="2992924"/>
            <a:chExt cx="6122566" cy="2939258"/>
          </a:xfrm>
        </p:grpSpPr>
        <p:pic>
          <p:nvPicPr>
            <p:cNvPr id="1028" name="Picture 4" descr="Image for post">
              <a:extLst>
                <a:ext uri="{FF2B5EF4-FFF2-40B4-BE49-F238E27FC236}">
                  <a16:creationId xmlns:a16="http://schemas.microsoft.com/office/drawing/2014/main" id="{F05B4E9D-A52C-184E-BD69-2231EA60E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843" y="2992924"/>
              <a:ext cx="5102649" cy="24095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638A442-6B42-D34F-B12B-18AC765E1A51}"/>
                </a:ext>
              </a:extLst>
            </p:cNvPr>
            <p:cNvSpPr/>
            <p:nvPr/>
          </p:nvSpPr>
          <p:spPr>
            <a:xfrm>
              <a:off x="817926" y="5678266"/>
              <a:ext cx="4572000" cy="253916"/>
            </a:xfrm>
            <a:prstGeom prst="rect">
              <a:avLst/>
            </a:prstGeom>
          </p:spPr>
          <p:txBody>
            <a:bodyPr>
              <a:spAutoFit/>
            </a:bodyPr>
            <a:lstStyle/>
            <a:p>
              <a:r>
                <a:rPr lang="en-US" sz="1050" dirty="0"/>
                <a:t>https://</a:t>
              </a:r>
              <a:r>
                <a:rPr lang="en-US" sz="1050" dirty="0" err="1"/>
                <a:t>medium.com</a:t>
              </a:r>
              <a:r>
                <a:rPr lang="en-US" sz="1050" dirty="0"/>
                <a:t>/@</a:t>
              </a:r>
              <a:r>
                <a:rPr lang="en-US" sz="1050" dirty="0" err="1"/>
                <a:t>Mohitdtumce</a:t>
              </a:r>
              <a:r>
                <a:rPr lang="en-US" sz="1050" dirty="0"/>
                <a:t>/what-is-message-queue-b5468ff6db50</a:t>
              </a:r>
            </a:p>
          </p:txBody>
        </p:sp>
      </p:grpSp>
      <p:sp>
        <p:nvSpPr>
          <p:cNvPr id="6" name="TextBox 5">
            <a:extLst>
              <a:ext uri="{FF2B5EF4-FFF2-40B4-BE49-F238E27FC236}">
                <a16:creationId xmlns:a16="http://schemas.microsoft.com/office/drawing/2014/main" id="{F1259FAC-9D70-364B-83B7-86EAB1E94910}"/>
              </a:ext>
            </a:extLst>
          </p:cNvPr>
          <p:cNvSpPr txBox="1"/>
          <p:nvPr/>
        </p:nvSpPr>
        <p:spPr>
          <a:xfrm>
            <a:off x="1146149" y="1674713"/>
            <a:ext cx="5794343" cy="369332"/>
          </a:xfrm>
          <a:prstGeom prst="rect">
            <a:avLst/>
          </a:prstGeom>
          <a:noFill/>
        </p:spPr>
        <p:txBody>
          <a:bodyPr wrap="none" rtlCol="0">
            <a:spAutoFit/>
          </a:bodyPr>
          <a:lstStyle/>
          <a:p>
            <a:r>
              <a:rPr lang="en-US" dirty="0"/>
              <a:t>Goal: Allow different applications to work at different speed</a:t>
            </a:r>
          </a:p>
        </p:txBody>
      </p:sp>
    </p:spTree>
    <p:extLst>
      <p:ext uri="{BB962C8B-B14F-4D97-AF65-F5344CB8AC3E}">
        <p14:creationId xmlns:p14="http://schemas.microsoft.com/office/powerpoint/2010/main" val="937420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270FE7-65B5-D942-AB7B-B7D8251313BD}"/>
              </a:ext>
            </a:extLst>
          </p:cNvPr>
          <p:cNvSpPr/>
          <p:nvPr/>
        </p:nvSpPr>
        <p:spPr>
          <a:xfrm>
            <a:off x="714128" y="815191"/>
            <a:ext cx="2422458" cy="584775"/>
          </a:xfrm>
          <a:prstGeom prst="rect">
            <a:avLst/>
          </a:prstGeom>
        </p:spPr>
        <p:txBody>
          <a:bodyPr wrap="none">
            <a:spAutoFit/>
          </a:bodyPr>
          <a:lstStyle/>
          <a:p>
            <a:r>
              <a:rPr lang="en-US" sz="3200" b="1" dirty="0">
                <a:latin typeface="Cavolini" panose="03000502040302020204" pitchFamily="66" charset="0"/>
                <a:cs typeface="Cavolini" panose="03000502040302020204" pitchFamily="66" charset="0"/>
              </a:rPr>
              <a:t>Stack</a:t>
            </a:r>
            <a:r>
              <a:rPr lang="zh-CN" altLang="en-US" sz="3200" b="1" dirty="0">
                <a:latin typeface="Cavolini" panose="03000502040302020204" pitchFamily="66" charset="0"/>
                <a:cs typeface="Cavolini" panose="03000502040302020204" pitchFamily="66" charset="0"/>
              </a:rPr>
              <a:t> </a:t>
            </a:r>
            <a:r>
              <a:rPr lang="en-US" altLang="zh-CN" sz="3200" b="1" dirty="0">
                <a:latin typeface="Cavolini" panose="03000502040302020204" pitchFamily="66" charset="0"/>
                <a:cs typeface="Cavolini" panose="03000502040302020204" pitchFamily="66" charset="0"/>
              </a:rPr>
              <a:t>ADT</a:t>
            </a:r>
            <a:endParaRPr lang="en-US" sz="3200" b="1" dirty="0">
              <a:latin typeface="Cavolini" panose="03000502040302020204" pitchFamily="66" charset="0"/>
              <a:cs typeface="Cavolini" panose="03000502040302020204" pitchFamily="66" charset="0"/>
            </a:endParaRPr>
          </a:p>
        </p:txBody>
      </p:sp>
      <p:grpSp>
        <p:nvGrpSpPr>
          <p:cNvPr id="3" name="Group 2">
            <a:extLst>
              <a:ext uri="{FF2B5EF4-FFF2-40B4-BE49-F238E27FC236}">
                <a16:creationId xmlns:a16="http://schemas.microsoft.com/office/drawing/2014/main" id="{23FBCD71-B4CC-DE46-8DAC-D528DAF14434}"/>
              </a:ext>
            </a:extLst>
          </p:cNvPr>
          <p:cNvGrpSpPr/>
          <p:nvPr/>
        </p:nvGrpSpPr>
        <p:grpSpPr>
          <a:xfrm>
            <a:off x="1563717" y="1464729"/>
            <a:ext cx="6176541" cy="1533755"/>
            <a:chOff x="1259414" y="1658645"/>
            <a:chExt cx="6897736" cy="1712842"/>
          </a:xfrm>
        </p:grpSpPr>
        <p:sp>
          <p:nvSpPr>
            <p:cNvPr id="4" name="Rectangle 3">
              <a:extLst>
                <a:ext uri="{FF2B5EF4-FFF2-40B4-BE49-F238E27FC236}">
                  <a16:creationId xmlns:a16="http://schemas.microsoft.com/office/drawing/2014/main" id="{A165BDB3-E183-4743-AD89-73C0D6323868}"/>
                </a:ext>
              </a:extLst>
            </p:cNvPr>
            <p:cNvSpPr/>
            <p:nvPr/>
          </p:nvSpPr>
          <p:spPr>
            <a:xfrm>
              <a:off x="1259414" y="2010975"/>
              <a:ext cx="4863698" cy="771787"/>
            </a:xfrm>
            <a:prstGeom prst="rect">
              <a:avLst/>
            </a:prstGeom>
            <a:noFill/>
            <a:ln w="31750">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8" name="Bent Arrow 7">
              <a:extLst>
                <a:ext uri="{FF2B5EF4-FFF2-40B4-BE49-F238E27FC236}">
                  <a16:creationId xmlns:a16="http://schemas.microsoft.com/office/drawing/2014/main" id="{A76E1FAC-6320-4548-9B35-64398E86962A}"/>
                </a:ext>
              </a:extLst>
            </p:cNvPr>
            <p:cNvSpPr/>
            <p:nvPr/>
          </p:nvSpPr>
          <p:spPr>
            <a:xfrm rot="10800000">
              <a:off x="6226481" y="1658645"/>
              <a:ext cx="654994" cy="704659"/>
            </a:xfrm>
            <a:prstGeom prst="bentArrow">
              <a:avLst>
                <a:gd name="adj1" fmla="val 26448"/>
                <a:gd name="adj2" fmla="val 24297"/>
                <a:gd name="adj3" fmla="val 20486"/>
                <a:gd name="adj4" fmla="val 45556"/>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6B8A74C9-19B2-AC48-9344-77A67EE03EC1}"/>
                </a:ext>
              </a:extLst>
            </p:cNvPr>
            <p:cNvSpPr txBox="1"/>
            <p:nvPr/>
          </p:nvSpPr>
          <p:spPr>
            <a:xfrm>
              <a:off x="7203043" y="1722356"/>
              <a:ext cx="954107" cy="369332"/>
            </a:xfrm>
            <a:prstGeom prst="rect">
              <a:avLst/>
            </a:prstGeom>
            <a:noFill/>
          </p:spPr>
          <p:txBody>
            <a:bodyPr wrap="none" rtlCol="0">
              <a:spAutoFit/>
            </a:bodyPr>
            <a:lstStyle/>
            <a:p>
              <a:r>
                <a:rPr lang="en-US" altLang="zh-CN" b="1" dirty="0">
                  <a:solidFill>
                    <a:srgbClr val="00B050"/>
                  </a:solidFill>
                </a:rPr>
                <a:t>push(…)</a:t>
              </a:r>
              <a:endParaRPr lang="en-US" b="1" dirty="0">
                <a:solidFill>
                  <a:srgbClr val="00B050"/>
                </a:solidFill>
              </a:endParaRPr>
            </a:p>
          </p:txBody>
        </p:sp>
        <p:sp>
          <p:nvSpPr>
            <p:cNvPr id="10" name="TextBox 9">
              <a:extLst>
                <a:ext uri="{FF2B5EF4-FFF2-40B4-BE49-F238E27FC236}">
                  <a16:creationId xmlns:a16="http://schemas.microsoft.com/office/drawing/2014/main" id="{EFAFA69D-FF92-AC4F-A7A3-BC0259BCFBD5}"/>
                </a:ext>
              </a:extLst>
            </p:cNvPr>
            <p:cNvSpPr txBox="1"/>
            <p:nvPr/>
          </p:nvSpPr>
          <p:spPr>
            <a:xfrm>
              <a:off x="7203043" y="3002155"/>
              <a:ext cx="699230" cy="369332"/>
            </a:xfrm>
            <a:prstGeom prst="rect">
              <a:avLst/>
            </a:prstGeom>
            <a:noFill/>
          </p:spPr>
          <p:txBody>
            <a:bodyPr wrap="none" rtlCol="0">
              <a:spAutoFit/>
            </a:bodyPr>
            <a:lstStyle/>
            <a:p>
              <a:r>
                <a:rPr lang="en-US" altLang="zh-CN" b="1" dirty="0">
                  <a:solidFill>
                    <a:srgbClr val="FF0000"/>
                  </a:solidFill>
                </a:rPr>
                <a:t>pop()</a:t>
              </a:r>
              <a:endParaRPr lang="en-US" b="1" dirty="0">
                <a:solidFill>
                  <a:srgbClr val="FF0000"/>
                </a:solidFill>
              </a:endParaRPr>
            </a:p>
          </p:txBody>
        </p:sp>
        <p:sp>
          <p:nvSpPr>
            <p:cNvPr id="51" name="Bent Arrow 50">
              <a:extLst>
                <a:ext uri="{FF2B5EF4-FFF2-40B4-BE49-F238E27FC236}">
                  <a16:creationId xmlns:a16="http://schemas.microsoft.com/office/drawing/2014/main" id="{CA4253D8-6C15-7741-BC5F-026BF38F0643}"/>
                </a:ext>
              </a:extLst>
            </p:cNvPr>
            <p:cNvSpPr/>
            <p:nvPr/>
          </p:nvSpPr>
          <p:spPr>
            <a:xfrm rot="5400000">
              <a:off x="6296494" y="2506994"/>
              <a:ext cx="654994" cy="704659"/>
            </a:xfrm>
            <a:prstGeom prst="bentArrow">
              <a:avLst>
                <a:gd name="adj1" fmla="val 26448"/>
                <a:gd name="adj2" fmla="val 24297"/>
                <a:gd name="adj3" fmla="val 20486"/>
                <a:gd name="adj4" fmla="val 45556"/>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3074" name="Picture 2" descr="Rogue V2 Bumper Stacker">
            <a:extLst>
              <a:ext uri="{FF2B5EF4-FFF2-40B4-BE49-F238E27FC236}">
                <a16:creationId xmlns:a16="http://schemas.microsoft.com/office/drawing/2014/main" id="{F22BB4F3-F8FC-D94A-9617-A96F122E3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413" y="4095964"/>
            <a:ext cx="4151485" cy="26170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9889336D-DD2E-F240-B195-510DB22E1FE1}"/>
              </a:ext>
            </a:extLst>
          </p:cNvPr>
          <p:cNvGrpSpPr/>
          <p:nvPr/>
        </p:nvGrpSpPr>
        <p:grpSpPr>
          <a:xfrm>
            <a:off x="1189070" y="2992639"/>
            <a:ext cx="1109221" cy="1225878"/>
            <a:chOff x="1189070" y="2992639"/>
            <a:chExt cx="1109221" cy="1225878"/>
          </a:xfrm>
        </p:grpSpPr>
        <p:sp>
          <p:nvSpPr>
            <p:cNvPr id="52" name="Bent Arrow 51">
              <a:extLst>
                <a:ext uri="{FF2B5EF4-FFF2-40B4-BE49-F238E27FC236}">
                  <a16:creationId xmlns:a16="http://schemas.microsoft.com/office/drawing/2014/main" id="{7AE2A993-B211-3B4D-8E1A-29200AFBB33F}"/>
                </a:ext>
              </a:extLst>
            </p:cNvPr>
            <p:cNvSpPr/>
            <p:nvPr/>
          </p:nvSpPr>
          <p:spPr>
            <a:xfrm rot="5400000">
              <a:off x="1618465" y="3538690"/>
              <a:ext cx="654994" cy="704659"/>
            </a:xfrm>
            <a:prstGeom prst="bentArrow">
              <a:avLst>
                <a:gd name="adj1" fmla="val 26448"/>
                <a:gd name="adj2" fmla="val 24297"/>
                <a:gd name="adj3" fmla="val 20486"/>
                <a:gd name="adj4" fmla="val 45556"/>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DE07715E-50BD-3441-8D33-ED49C8AC32B5}"/>
                </a:ext>
              </a:extLst>
            </p:cNvPr>
            <p:cNvSpPr txBox="1"/>
            <p:nvPr/>
          </p:nvSpPr>
          <p:spPr>
            <a:xfrm>
              <a:off x="1189070" y="2992639"/>
              <a:ext cx="954107" cy="369332"/>
            </a:xfrm>
            <a:prstGeom prst="rect">
              <a:avLst/>
            </a:prstGeom>
            <a:noFill/>
          </p:spPr>
          <p:txBody>
            <a:bodyPr wrap="none" rtlCol="0">
              <a:spAutoFit/>
            </a:bodyPr>
            <a:lstStyle/>
            <a:p>
              <a:r>
                <a:rPr lang="en-US" altLang="zh-CN" b="1" dirty="0">
                  <a:solidFill>
                    <a:srgbClr val="00B050"/>
                  </a:solidFill>
                </a:rPr>
                <a:t>push(…)</a:t>
              </a:r>
              <a:endParaRPr lang="en-US" b="1" dirty="0">
                <a:solidFill>
                  <a:srgbClr val="00B050"/>
                </a:solidFill>
              </a:endParaRPr>
            </a:p>
          </p:txBody>
        </p:sp>
      </p:grpSp>
      <p:grpSp>
        <p:nvGrpSpPr>
          <p:cNvPr id="15" name="Group 14">
            <a:extLst>
              <a:ext uri="{FF2B5EF4-FFF2-40B4-BE49-F238E27FC236}">
                <a16:creationId xmlns:a16="http://schemas.microsoft.com/office/drawing/2014/main" id="{AE757169-5EC2-8348-80E5-E55E5051C780}"/>
              </a:ext>
            </a:extLst>
          </p:cNvPr>
          <p:cNvGrpSpPr/>
          <p:nvPr/>
        </p:nvGrpSpPr>
        <p:grpSpPr>
          <a:xfrm>
            <a:off x="2466815" y="2992639"/>
            <a:ext cx="1004610" cy="1180696"/>
            <a:chOff x="2466815" y="2992639"/>
            <a:chExt cx="1004610" cy="1180696"/>
          </a:xfrm>
        </p:grpSpPr>
        <p:sp>
          <p:nvSpPr>
            <p:cNvPr id="54" name="TextBox 53">
              <a:extLst>
                <a:ext uri="{FF2B5EF4-FFF2-40B4-BE49-F238E27FC236}">
                  <a16:creationId xmlns:a16="http://schemas.microsoft.com/office/drawing/2014/main" id="{A68042A3-D22C-E148-948B-D478E308660E}"/>
                </a:ext>
              </a:extLst>
            </p:cNvPr>
            <p:cNvSpPr txBox="1"/>
            <p:nvPr/>
          </p:nvSpPr>
          <p:spPr>
            <a:xfrm>
              <a:off x="2772195" y="2992639"/>
              <a:ext cx="699230" cy="369332"/>
            </a:xfrm>
            <a:prstGeom prst="rect">
              <a:avLst/>
            </a:prstGeom>
            <a:noFill/>
          </p:spPr>
          <p:txBody>
            <a:bodyPr wrap="none" rtlCol="0">
              <a:spAutoFit/>
            </a:bodyPr>
            <a:lstStyle/>
            <a:p>
              <a:r>
                <a:rPr lang="en-US" altLang="zh-CN" b="1" dirty="0">
                  <a:solidFill>
                    <a:srgbClr val="FF0000"/>
                  </a:solidFill>
                </a:rPr>
                <a:t>pop()</a:t>
              </a:r>
              <a:endParaRPr lang="en-US" b="1" dirty="0">
                <a:solidFill>
                  <a:srgbClr val="FF0000"/>
                </a:solidFill>
              </a:endParaRPr>
            </a:p>
          </p:txBody>
        </p:sp>
        <p:sp>
          <p:nvSpPr>
            <p:cNvPr id="55" name="Bent Arrow 54">
              <a:extLst>
                <a:ext uri="{FF2B5EF4-FFF2-40B4-BE49-F238E27FC236}">
                  <a16:creationId xmlns:a16="http://schemas.microsoft.com/office/drawing/2014/main" id="{BB64BF4D-D2D5-9B48-969C-DFC03118E632}"/>
                </a:ext>
              </a:extLst>
            </p:cNvPr>
            <p:cNvSpPr/>
            <p:nvPr/>
          </p:nvSpPr>
          <p:spPr>
            <a:xfrm>
              <a:off x="2466815" y="3468676"/>
              <a:ext cx="654994" cy="704659"/>
            </a:xfrm>
            <a:prstGeom prst="bentArrow">
              <a:avLst>
                <a:gd name="adj1" fmla="val 26448"/>
                <a:gd name="adj2" fmla="val 24297"/>
                <a:gd name="adj3" fmla="val 20486"/>
                <a:gd name="adj4" fmla="val 45556"/>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6" name="TextBox 55">
            <a:extLst>
              <a:ext uri="{FF2B5EF4-FFF2-40B4-BE49-F238E27FC236}">
                <a16:creationId xmlns:a16="http://schemas.microsoft.com/office/drawing/2014/main" id="{3C166EF5-923C-224E-B62B-83513A66BBAB}"/>
              </a:ext>
            </a:extLst>
          </p:cNvPr>
          <p:cNvSpPr txBox="1"/>
          <p:nvPr/>
        </p:nvSpPr>
        <p:spPr>
          <a:xfrm>
            <a:off x="5666169" y="4774673"/>
            <a:ext cx="2927725" cy="461665"/>
          </a:xfrm>
          <a:prstGeom prst="rect">
            <a:avLst/>
          </a:prstGeom>
          <a:noFill/>
        </p:spPr>
        <p:txBody>
          <a:bodyPr wrap="none" rtlCol="0">
            <a:spAutoFit/>
          </a:bodyPr>
          <a:lstStyle/>
          <a:p>
            <a:r>
              <a:rPr lang="en-US" altLang="zh-CN" sz="2400" dirty="0"/>
              <a:t>First</a:t>
            </a:r>
            <a:r>
              <a:rPr lang="zh-CN" altLang="en-US" sz="2400" dirty="0"/>
              <a:t> </a:t>
            </a:r>
            <a:r>
              <a:rPr lang="en-US" altLang="zh-CN" sz="2400" dirty="0"/>
              <a:t>In</a:t>
            </a:r>
            <a:r>
              <a:rPr lang="zh-CN" altLang="en-US" sz="2400" dirty="0"/>
              <a:t> </a:t>
            </a:r>
            <a:r>
              <a:rPr lang="en-US" altLang="zh-CN" sz="2400" dirty="0"/>
              <a:t>Last</a:t>
            </a:r>
            <a:r>
              <a:rPr lang="zh-CN" altLang="en-US" sz="2400" dirty="0"/>
              <a:t> </a:t>
            </a:r>
            <a:r>
              <a:rPr lang="en-US" altLang="zh-CN" sz="2400" dirty="0"/>
              <a:t>Out</a:t>
            </a:r>
            <a:r>
              <a:rPr lang="zh-CN" altLang="en-US" sz="2400" dirty="0"/>
              <a:t> </a:t>
            </a:r>
            <a:r>
              <a:rPr lang="en-US" altLang="zh-CN" sz="2400" dirty="0"/>
              <a:t>(FILO)</a:t>
            </a:r>
            <a:endParaRPr lang="en-US" sz="2400" dirty="0"/>
          </a:p>
        </p:txBody>
      </p:sp>
      <p:cxnSp>
        <p:nvCxnSpPr>
          <p:cNvPr id="7" name="Straight Arrow Connector 6">
            <a:extLst>
              <a:ext uri="{FF2B5EF4-FFF2-40B4-BE49-F238E27FC236}">
                <a16:creationId xmlns:a16="http://schemas.microsoft.com/office/drawing/2014/main" id="{91CEDACB-7FCD-3141-A817-68B8C803C3AC}"/>
              </a:ext>
            </a:extLst>
          </p:cNvPr>
          <p:cNvCxnSpPr>
            <a:cxnSpLocks/>
            <a:stCxn id="56" idx="1"/>
          </p:cNvCxnSpPr>
          <p:nvPr/>
        </p:nvCxnSpPr>
        <p:spPr>
          <a:xfrm flipH="1">
            <a:off x="2794313" y="5005506"/>
            <a:ext cx="2871856" cy="95906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6689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494F60D-165F-6147-8B8F-BB743AD2696B}"/>
              </a:ext>
            </a:extLst>
          </p:cNvPr>
          <p:cNvSpPr>
            <a:spLocks noGrp="1"/>
          </p:cNvSpPr>
          <p:nvPr>
            <p:ph type="body" sz="quarter" idx="11"/>
          </p:nvPr>
        </p:nvSpPr>
        <p:spPr>
          <a:xfrm>
            <a:off x="2636667" y="2142626"/>
            <a:ext cx="3870665" cy="805164"/>
          </a:xfrm>
          <a:solidFill>
            <a:schemeClr val="bg2">
              <a:lumMod val="95000"/>
            </a:schemeClr>
          </a:solidFill>
          <a:effectLst>
            <a:outerShdw blurRad="50800" dist="38100" dir="2700000" algn="tl" rotWithShape="0">
              <a:prstClr val="black">
                <a:alpha val="40000"/>
              </a:prstClr>
            </a:outerShdw>
          </a:effectLst>
        </p:spPr>
        <p:txBody>
          <a:bodyPr/>
          <a:lstStyle/>
          <a:p>
            <a:r>
              <a:rPr lang="en-US" sz="2000" dirty="0"/>
              <a:t>Programming Languages</a:t>
            </a:r>
          </a:p>
          <a:p>
            <a:pPr lvl="1"/>
            <a:r>
              <a:rPr lang="en-US" sz="1600" b="0" dirty="0"/>
              <a:t>C++</a:t>
            </a:r>
          </a:p>
        </p:txBody>
      </p:sp>
      <p:sp>
        <p:nvSpPr>
          <p:cNvPr id="10" name="Text Placeholder 1">
            <a:extLst>
              <a:ext uri="{FF2B5EF4-FFF2-40B4-BE49-F238E27FC236}">
                <a16:creationId xmlns:a16="http://schemas.microsoft.com/office/drawing/2014/main" id="{358434C5-C6FB-434D-A943-F1CA3C46CAEE}"/>
              </a:ext>
            </a:extLst>
          </p:cNvPr>
          <p:cNvSpPr txBox="1">
            <a:spLocks/>
          </p:cNvSpPr>
          <p:nvPr/>
        </p:nvSpPr>
        <p:spPr>
          <a:xfrm>
            <a:off x="1288742" y="3501246"/>
            <a:ext cx="2963662" cy="1900815"/>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Data Structure</a:t>
            </a:r>
          </a:p>
          <a:p>
            <a:pPr lvl="1"/>
            <a:r>
              <a:rPr lang="en-US" sz="1600" b="0" dirty="0"/>
              <a:t>Array</a:t>
            </a:r>
          </a:p>
          <a:p>
            <a:pPr lvl="1"/>
            <a:r>
              <a:rPr lang="en-US" sz="1600" b="0" dirty="0"/>
              <a:t>List</a:t>
            </a:r>
          </a:p>
          <a:p>
            <a:pPr lvl="1"/>
            <a:r>
              <a:rPr lang="en-US" sz="1600" b="0" dirty="0"/>
              <a:t>Map (Dictionary)</a:t>
            </a:r>
          </a:p>
          <a:p>
            <a:pPr lvl="1"/>
            <a:r>
              <a:rPr lang="en-US" sz="1600" b="0" dirty="0"/>
              <a:t>Tree</a:t>
            </a:r>
          </a:p>
          <a:p>
            <a:pPr lvl="1"/>
            <a:r>
              <a:rPr lang="en-US" sz="1600" b="0" dirty="0"/>
              <a:t>Graph (maybe)</a:t>
            </a:r>
          </a:p>
        </p:txBody>
      </p:sp>
      <p:sp>
        <p:nvSpPr>
          <p:cNvPr id="11" name="Text Placeholder 1">
            <a:extLst>
              <a:ext uri="{FF2B5EF4-FFF2-40B4-BE49-F238E27FC236}">
                <a16:creationId xmlns:a16="http://schemas.microsoft.com/office/drawing/2014/main" id="{F6EF9A40-2844-0E47-986E-D55E14AD44D4}"/>
              </a:ext>
            </a:extLst>
          </p:cNvPr>
          <p:cNvSpPr txBox="1">
            <a:spLocks/>
          </p:cNvSpPr>
          <p:nvPr/>
        </p:nvSpPr>
        <p:spPr>
          <a:xfrm>
            <a:off x="4891598" y="3687676"/>
            <a:ext cx="3053917" cy="1661119"/>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Algorithm</a:t>
            </a:r>
          </a:p>
          <a:p>
            <a:pPr lvl="1"/>
            <a:r>
              <a:rPr lang="en-US" sz="1600" b="0" dirty="0"/>
              <a:t>Search</a:t>
            </a:r>
          </a:p>
          <a:p>
            <a:pPr lvl="1"/>
            <a:r>
              <a:rPr lang="en-US" sz="1600" b="0" dirty="0"/>
              <a:t>Sort</a:t>
            </a:r>
          </a:p>
          <a:p>
            <a:pPr lvl="1"/>
            <a:r>
              <a:rPr lang="en-US" sz="1600" b="0" dirty="0"/>
              <a:t>Recursion</a:t>
            </a:r>
          </a:p>
          <a:p>
            <a:pPr lvl="1"/>
            <a:r>
              <a:rPr lang="en-US" sz="1600" b="0" dirty="0"/>
              <a:t>Complexity analysis</a:t>
            </a:r>
          </a:p>
        </p:txBody>
      </p:sp>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sp>
        <p:nvSpPr>
          <p:cNvPr id="13" name="Text Placeholder 1">
            <a:extLst>
              <a:ext uri="{FF2B5EF4-FFF2-40B4-BE49-F238E27FC236}">
                <a16:creationId xmlns:a16="http://schemas.microsoft.com/office/drawing/2014/main" id="{00CAC234-28BC-BA44-B3C8-E956768B86A3}"/>
              </a:ext>
            </a:extLst>
          </p:cNvPr>
          <p:cNvSpPr txBox="1">
            <a:spLocks/>
          </p:cNvSpPr>
          <p:nvPr/>
        </p:nvSpPr>
        <p:spPr>
          <a:xfrm>
            <a:off x="2775015" y="5824237"/>
            <a:ext cx="3421600" cy="51356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Computation Theory</a:t>
            </a:r>
          </a:p>
          <a:p>
            <a:pPr lvl="1"/>
            <a:r>
              <a:rPr lang="en-US" sz="1100" b="0" dirty="0"/>
              <a:t>Math induction &amp; Propositional logic</a:t>
            </a:r>
            <a:endParaRPr lang="en-US" sz="800" dirty="0"/>
          </a:p>
        </p:txBody>
      </p:sp>
      <p:sp>
        <p:nvSpPr>
          <p:cNvPr id="14" name="Text Placeholder 1">
            <a:extLst>
              <a:ext uri="{FF2B5EF4-FFF2-40B4-BE49-F238E27FC236}">
                <a16:creationId xmlns:a16="http://schemas.microsoft.com/office/drawing/2014/main" id="{151BA6FF-48CB-EC4B-AFC5-0E789A91B0E0}"/>
              </a:ext>
            </a:extLst>
          </p:cNvPr>
          <p:cNvSpPr txBox="1">
            <a:spLocks/>
          </p:cNvSpPr>
          <p:nvPr/>
        </p:nvSpPr>
        <p:spPr>
          <a:xfrm>
            <a:off x="5513034" y="1061816"/>
            <a:ext cx="2432482"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2000" dirty="0">
                <a:solidFill>
                  <a:srgbClr val="00B050"/>
                </a:solidFill>
              </a:rPr>
              <a:t>Solid</a:t>
            </a:r>
            <a:r>
              <a:rPr lang="en-US" sz="2000" dirty="0"/>
              <a:t> Code</a:t>
            </a:r>
          </a:p>
        </p:txBody>
      </p:sp>
      <p:sp>
        <p:nvSpPr>
          <p:cNvPr id="8" name="Text Placeholder 1">
            <a:extLst>
              <a:ext uri="{FF2B5EF4-FFF2-40B4-BE49-F238E27FC236}">
                <a16:creationId xmlns:a16="http://schemas.microsoft.com/office/drawing/2014/main" id="{A6E40136-BBCD-9341-A848-E3DD9C2AF6AB}"/>
              </a:ext>
            </a:extLst>
          </p:cNvPr>
          <p:cNvSpPr txBox="1">
            <a:spLocks/>
          </p:cNvSpPr>
          <p:nvPr/>
        </p:nvSpPr>
        <p:spPr>
          <a:xfrm>
            <a:off x="4279038" y="321930"/>
            <a:ext cx="2139518"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Learn to learn</a:t>
            </a:r>
          </a:p>
        </p:txBody>
      </p:sp>
    </p:spTree>
    <p:extLst>
      <p:ext uri="{BB962C8B-B14F-4D97-AF65-F5344CB8AC3E}">
        <p14:creationId xmlns:p14="http://schemas.microsoft.com/office/powerpoint/2010/main" val="2715109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9F651-22F8-4D46-87A9-5BE1ABE9ADF3}"/>
              </a:ext>
            </a:extLst>
          </p:cNvPr>
          <p:cNvSpPr>
            <a:spLocks noGrp="1"/>
          </p:cNvSpPr>
          <p:nvPr>
            <p:ph type="body" sz="quarter" idx="11"/>
          </p:nvPr>
        </p:nvSpPr>
        <p:spPr>
          <a:xfrm>
            <a:off x="188258" y="1530537"/>
            <a:ext cx="8955741" cy="4015497"/>
          </a:xfrm>
        </p:spPr>
        <p:txBody>
          <a:bodyPr/>
          <a:lstStyle/>
          <a:p>
            <a:r>
              <a:rPr lang="en-US" sz="2000" b="0" dirty="0"/>
              <a:t>A Binary Search Tree (BST) : </a:t>
            </a:r>
          </a:p>
          <a:p>
            <a:endParaRPr lang="en-US" sz="2000" b="0" dirty="0"/>
          </a:p>
          <a:p>
            <a:pPr lvl="1"/>
            <a:r>
              <a:rPr lang="en-US" sz="1800" b="0" dirty="0">
                <a:solidFill>
                  <a:schemeClr val="bg2">
                    <a:lumMod val="85000"/>
                  </a:schemeClr>
                </a:solidFill>
              </a:rPr>
              <a:t>all the nodes follow the below-mentioned properties:</a:t>
            </a:r>
          </a:p>
          <a:p>
            <a:endParaRPr lang="en-US" sz="2000" b="0" dirty="0">
              <a:solidFill>
                <a:schemeClr val="bg2">
                  <a:lumMod val="85000"/>
                </a:schemeClr>
              </a:solidFill>
            </a:endParaRPr>
          </a:p>
          <a:p>
            <a:pPr lvl="1"/>
            <a:r>
              <a:rPr lang="en-US" sz="1600" b="0" dirty="0">
                <a:solidFill>
                  <a:schemeClr val="bg2">
                    <a:lumMod val="85000"/>
                  </a:schemeClr>
                </a:solidFill>
              </a:rPr>
              <a:t>The left sub-tree of a node has a key less than or equal to its parent node's key.</a:t>
            </a:r>
          </a:p>
          <a:p>
            <a:pPr lvl="1"/>
            <a:endParaRPr lang="en-US" sz="1600" b="0" dirty="0">
              <a:solidFill>
                <a:schemeClr val="bg2">
                  <a:lumMod val="85000"/>
                </a:schemeClr>
              </a:solidFill>
            </a:endParaRPr>
          </a:p>
          <a:p>
            <a:pPr lvl="1"/>
            <a:r>
              <a:rPr lang="en-US" sz="1600" b="0" dirty="0">
                <a:solidFill>
                  <a:schemeClr val="bg2">
                    <a:lumMod val="85000"/>
                  </a:schemeClr>
                </a:solidFill>
              </a:rPr>
              <a:t>The right sub-tree of a node has a key greater than to its parent node's key.</a:t>
            </a:r>
          </a:p>
          <a:p>
            <a:endParaRPr lang="en-US" sz="2000" dirty="0"/>
          </a:p>
        </p:txBody>
      </p:sp>
      <p:sp>
        <p:nvSpPr>
          <p:cNvPr id="3" name="Title 2">
            <a:extLst>
              <a:ext uri="{FF2B5EF4-FFF2-40B4-BE49-F238E27FC236}">
                <a16:creationId xmlns:a16="http://schemas.microsoft.com/office/drawing/2014/main" id="{92EEEE48-1485-EB4A-8F76-1C5E04FEA094}"/>
              </a:ext>
            </a:extLst>
          </p:cNvPr>
          <p:cNvSpPr>
            <a:spLocks noGrp="1"/>
          </p:cNvSpPr>
          <p:nvPr>
            <p:ph type="title"/>
          </p:nvPr>
        </p:nvSpPr>
        <p:spPr/>
        <p:txBody>
          <a:bodyPr/>
          <a:lstStyle/>
          <a:p>
            <a:r>
              <a:rPr lang="en-US" dirty="0"/>
              <a:t>Binary Search Tree</a:t>
            </a:r>
          </a:p>
        </p:txBody>
      </p:sp>
      <p:pic>
        <p:nvPicPr>
          <p:cNvPr id="5" name="Picture 4">
            <a:extLst>
              <a:ext uri="{FF2B5EF4-FFF2-40B4-BE49-F238E27FC236}">
                <a16:creationId xmlns:a16="http://schemas.microsoft.com/office/drawing/2014/main" id="{9032791B-7C24-2D4A-8A10-A0DC19F5E72A}"/>
              </a:ext>
            </a:extLst>
          </p:cNvPr>
          <p:cNvPicPr>
            <a:picLocks noChangeAspect="1"/>
          </p:cNvPicPr>
          <p:nvPr/>
        </p:nvPicPr>
        <p:blipFill>
          <a:blip r:embed="rId2"/>
          <a:stretch>
            <a:fillRect/>
          </a:stretch>
        </p:blipFill>
        <p:spPr>
          <a:xfrm>
            <a:off x="3128683" y="4104210"/>
            <a:ext cx="2922494" cy="2435412"/>
          </a:xfrm>
          <a:prstGeom prst="rect">
            <a:avLst/>
          </a:prstGeom>
        </p:spPr>
      </p:pic>
    </p:spTree>
    <p:extLst>
      <p:ext uri="{BB962C8B-B14F-4D97-AF65-F5344CB8AC3E}">
        <p14:creationId xmlns:p14="http://schemas.microsoft.com/office/powerpoint/2010/main" val="2708465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1F6ABA-CCCF-984B-87FB-5BDCB309DE33}"/>
              </a:ext>
            </a:extLst>
          </p:cNvPr>
          <p:cNvSpPr>
            <a:spLocks noGrp="1"/>
          </p:cNvSpPr>
          <p:nvPr>
            <p:ph type="title"/>
          </p:nvPr>
        </p:nvSpPr>
        <p:spPr/>
        <p:txBody>
          <a:bodyPr/>
          <a:lstStyle/>
          <a:p>
            <a:r>
              <a:rPr lang="en-US" dirty="0"/>
              <a:t>Code it up!</a:t>
            </a:r>
          </a:p>
        </p:txBody>
      </p:sp>
      <p:sp>
        <p:nvSpPr>
          <p:cNvPr id="16" name="TextBox 15">
            <a:extLst>
              <a:ext uri="{FF2B5EF4-FFF2-40B4-BE49-F238E27FC236}">
                <a16:creationId xmlns:a16="http://schemas.microsoft.com/office/drawing/2014/main" id="{FA0705C0-8E3C-7D47-9AB7-9D5FB1BBCF14}"/>
              </a:ext>
            </a:extLst>
          </p:cNvPr>
          <p:cNvSpPr txBox="1"/>
          <p:nvPr/>
        </p:nvSpPr>
        <p:spPr>
          <a:xfrm>
            <a:off x="4281987" y="371511"/>
            <a:ext cx="4633384" cy="584775"/>
          </a:xfrm>
          <a:prstGeom prst="rect">
            <a:avLst/>
          </a:prstGeom>
          <a:noFill/>
        </p:spPr>
        <p:txBody>
          <a:bodyPr wrap="none" rtlCol="0">
            <a:spAutoFit/>
          </a:bodyPr>
          <a:lstStyle/>
          <a:p>
            <a:r>
              <a:rPr lang="en-US" sz="3200" b="1" dirty="0">
                <a:solidFill>
                  <a:srgbClr val="00B050"/>
                </a:solidFill>
              </a:rPr>
              <a:t>preorder: Root, Left, Right</a:t>
            </a:r>
          </a:p>
        </p:txBody>
      </p:sp>
      <p:sp>
        <p:nvSpPr>
          <p:cNvPr id="18" name="TextBox 17">
            <a:extLst>
              <a:ext uri="{FF2B5EF4-FFF2-40B4-BE49-F238E27FC236}">
                <a16:creationId xmlns:a16="http://schemas.microsoft.com/office/drawing/2014/main" id="{DDFC9FAC-A9FC-2A45-8FF3-EA7D6D543EE3}"/>
              </a:ext>
            </a:extLst>
          </p:cNvPr>
          <p:cNvSpPr txBox="1"/>
          <p:nvPr/>
        </p:nvSpPr>
        <p:spPr>
          <a:xfrm>
            <a:off x="1277483" y="3429000"/>
            <a:ext cx="1953805" cy="461665"/>
          </a:xfrm>
          <a:prstGeom prst="rect">
            <a:avLst/>
          </a:prstGeom>
          <a:noFill/>
        </p:spPr>
        <p:txBody>
          <a:bodyPr wrap="none" rtlCol="0">
            <a:spAutoFit/>
          </a:bodyPr>
          <a:lstStyle/>
          <a:p>
            <a:r>
              <a:rPr lang="en-US" sz="2400" b="1" dirty="0">
                <a:solidFill>
                  <a:srgbClr val="C00000"/>
                </a:solidFill>
              </a:rPr>
              <a:t>Subproblem? </a:t>
            </a:r>
          </a:p>
        </p:txBody>
      </p:sp>
      <p:sp>
        <p:nvSpPr>
          <p:cNvPr id="19" name="TextBox 18">
            <a:extLst>
              <a:ext uri="{FF2B5EF4-FFF2-40B4-BE49-F238E27FC236}">
                <a16:creationId xmlns:a16="http://schemas.microsoft.com/office/drawing/2014/main" id="{1E19EF75-EC9F-2F48-BD2A-FDC78EE4CF42}"/>
              </a:ext>
            </a:extLst>
          </p:cNvPr>
          <p:cNvSpPr txBox="1"/>
          <p:nvPr/>
        </p:nvSpPr>
        <p:spPr>
          <a:xfrm>
            <a:off x="1073359" y="5133586"/>
            <a:ext cx="2807500" cy="461665"/>
          </a:xfrm>
          <a:prstGeom prst="rect">
            <a:avLst/>
          </a:prstGeom>
          <a:noFill/>
        </p:spPr>
        <p:txBody>
          <a:bodyPr wrap="none" rtlCol="0">
            <a:spAutoFit/>
          </a:bodyPr>
          <a:lstStyle/>
          <a:p>
            <a:r>
              <a:rPr lang="en-US" sz="2400" b="1" dirty="0">
                <a:solidFill>
                  <a:srgbClr val="C00000"/>
                </a:solidFill>
              </a:rPr>
              <a:t>Stopping condition? </a:t>
            </a:r>
          </a:p>
        </p:txBody>
      </p:sp>
      <p:sp>
        <p:nvSpPr>
          <p:cNvPr id="17" name="TextBox 16">
            <a:extLst>
              <a:ext uri="{FF2B5EF4-FFF2-40B4-BE49-F238E27FC236}">
                <a16:creationId xmlns:a16="http://schemas.microsoft.com/office/drawing/2014/main" id="{B1BE1106-4306-314B-8862-628F220D4729}"/>
              </a:ext>
            </a:extLst>
          </p:cNvPr>
          <p:cNvSpPr txBox="1"/>
          <p:nvPr/>
        </p:nvSpPr>
        <p:spPr>
          <a:xfrm>
            <a:off x="4301246" y="2967334"/>
            <a:ext cx="3565271" cy="1384995"/>
          </a:xfrm>
          <a:prstGeom prst="rect">
            <a:avLst/>
          </a:prstGeom>
          <a:noFill/>
        </p:spPr>
        <p:txBody>
          <a:bodyPr wrap="none" rtlCol="0">
            <a:spAutoFit/>
          </a:bodyPr>
          <a:lstStyle/>
          <a:p>
            <a:r>
              <a:rPr lang="en-US" sz="2800" dirty="0">
                <a:solidFill>
                  <a:srgbClr val="0070C0"/>
                </a:solidFill>
              </a:rPr>
              <a:t>Middle node value</a:t>
            </a:r>
          </a:p>
          <a:p>
            <a:r>
              <a:rPr lang="en-US" altLang="zh-CN" sz="2800" dirty="0">
                <a:solidFill>
                  <a:srgbClr val="0070C0"/>
                </a:solidFill>
              </a:rPr>
              <a:t>P</a:t>
            </a:r>
            <a:r>
              <a:rPr lang="en-US" sz="2800" dirty="0">
                <a:solidFill>
                  <a:srgbClr val="0070C0"/>
                </a:solidFill>
              </a:rPr>
              <a:t>reorder(left subtree)</a:t>
            </a:r>
          </a:p>
          <a:p>
            <a:r>
              <a:rPr lang="en-US" sz="2800" dirty="0">
                <a:solidFill>
                  <a:srgbClr val="0070C0"/>
                </a:solidFill>
              </a:rPr>
              <a:t>Preorder(right subtree)</a:t>
            </a:r>
          </a:p>
        </p:txBody>
      </p:sp>
      <p:sp>
        <p:nvSpPr>
          <p:cNvPr id="20" name="Rectangle 19">
            <a:extLst>
              <a:ext uri="{FF2B5EF4-FFF2-40B4-BE49-F238E27FC236}">
                <a16:creationId xmlns:a16="http://schemas.microsoft.com/office/drawing/2014/main" id="{9014373C-34E1-8B4E-9605-E2B90763D53E}"/>
              </a:ext>
            </a:extLst>
          </p:cNvPr>
          <p:cNvSpPr/>
          <p:nvPr/>
        </p:nvSpPr>
        <p:spPr>
          <a:xfrm>
            <a:off x="4572000" y="5102808"/>
            <a:ext cx="2037737" cy="523220"/>
          </a:xfrm>
          <a:prstGeom prst="rect">
            <a:avLst/>
          </a:prstGeom>
        </p:spPr>
        <p:txBody>
          <a:bodyPr wrap="none">
            <a:spAutoFit/>
          </a:bodyPr>
          <a:lstStyle/>
          <a:p>
            <a:r>
              <a:rPr lang="en-US" sz="2800" dirty="0">
                <a:solidFill>
                  <a:srgbClr val="0070C0"/>
                </a:solidFill>
              </a:rPr>
              <a:t>Node == null</a:t>
            </a:r>
          </a:p>
        </p:txBody>
      </p:sp>
      <p:sp>
        <p:nvSpPr>
          <p:cNvPr id="9" name="TextBox 8">
            <a:extLst>
              <a:ext uri="{FF2B5EF4-FFF2-40B4-BE49-F238E27FC236}">
                <a16:creationId xmlns:a16="http://schemas.microsoft.com/office/drawing/2014/main" id="{9817F95D-65F0-FA4A-B81B-38B8B934E014}"/>
              </a:ext>
            </a:extLst>
          </p:cNvPr>
          <p:cNvSpPr txBox="1"/>
          <p:nvPr/>
        </p:nvSpPr>
        <p:spPr>
          <a:xfrm>
            <a:off x="917815" y="1909079"/>
            <a:ext cx="1946559" cy="584775"/>
          </a:xfrm>
          <a:prstGeom prst="rect">
            <a:avLst/>
          </a:prstGeom>
          <a:noFill/>
        </p:spPr>
        <p:txBody>
          <a:bodyPr wrap="none" rtlCol="0">
            <a:spAutoFit/>
          </a:bodyPr>
          <a:lstStyle/>
          <a:p>
            <a:r>
              <a:rPr lang="en-US" sz="3200" b="1" dirty="0"/>
              <a:t>Recursion </a:t>
            </a:r>
          </a:p>
        </p:txBody>
      </p:sp>
    </p:spTree>
    <p:extLst>
      <p:ext uri="{BB962C8B-B14F-4D97-AF65-F5344CB8AC3E}">
        <p14:creationId xmlns:p14="http://schemas.microsoft.com/office/powerpoint/2010/main" val="3830013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1F6ABA-CCCF-984B-87FB-5BDCB309DE33}"/>
              </a:ext>
            </a:extLst>
          </p:cNvPr>
          <p:cNvSpPr>
            <a:spLocks noGrp="1"/>
          </p:cNvSpPr>
          <p:nvPr>
            <p:ph type="title"/>
          </p:nvPr>
        </p:nvSpPr>
        <p:spPr/>
        <p:txBody>
          <a:bodyPr/>
          <a:lstStyle/>
          <a:p>
            <a:r>
              <a:rPr lang="en-US" dirty="0"/>
              <a:t>Code it up!</a:t>
            </a:r>
          </a:p>
        </p:txBody>
      </p:sp>
      <p:sp>
        <p:nvSpPr>
          <p:cNvPr id="16" name="TextBox 15">
            <a:extLst>
              <a:ext uri="{FF2B5EF4-FFF2-40B4-BE49-F238E27FC236}">
                <a16:creationId xmlns:a16="http://schemas.microsoft.com/office/drawing/2014/main" id="{FA0705C0-8E3C-7D47-9AB7-9D5FB1BBCF14}"/>
              </a:ext>
            </a:extLst>
          </p:cNvPr>
          <p:cNvSpPr txBox="1"/>
          <p:nvPr/>
        </p:nvSpPr>
        <p:spPr>
          <a:xfrm>
            <a:off x="4281987" y="371511"/>
            <a:ext cx="4386329" cy="584775"/>
          </a:xfrm>
          <a:prstGeom prst="rect">
            <a:avLst/>
          </a:prstGeom>
          <a:noFill/>
        </p:spPr>
        <p:txBody>
          <a:bodyPr wrap="none" rtlCol="0">
            <a:spAutoFit/>
          </a:bodyPr>
          <a:lstStyle/>
          <a:p>
            <a:r>
              <a:rPr lang="en-US" sz="3200" b="1" dirty="0" err="1">
                <a:solidFill>
                  <a:srgbClr val="00B050"/>
                </a:solidFill>
              </a:rPr>
              <a:t>inorder</a:t>
            </a:r>
            <a:r>
              <a:rPr lang="en-US" sz="3200" b="1" dirty="0">
                <a:solidFill>
                  <a:srgbClr val="00B050"/>
                </a:solidFill>
              </a:rPr>
              <a:t>: Left, Root, Right</a:t>
            </a:r>
          </a:p>
        </p:txBody>
      </p:sp>
      <p:sp>
        <p:nvSpPr>
          <p:cNvPr id="2" name="TextBox 1">
            <a:extLst>
              <a:ext uri="{FF2B5EF4-FFF2-40B4-BE49-F238E27FC236}">
                <a16:creationId xmlns:a16="http://schemas.microsoft.com/office/drawing/2014/main" id="{3B5D1B26-B24C-BB47-BE7F-EE37CF64CABF}"/>
              </a:ext>
            </a:extLst>
          </p:cNvPr>
          <p:cNvSpPr txBox="1"/>
          <p:nvPr/>
        </p:nvSpPr>
        <p:spPr>
          <a:xfrm>
            <a:off x="917815" y="1909079"/>
            <a:ext cx="1946559" cy="584775"/>
          </a:xfrm>
          <a:prstGeom prst="rect">
            <a:avLst/>
          </a:prstGeom>
          <a:noFill/>
        </p:spPr>
        <p:txBody>
          <a:bodyPr wrap="none" rtlCol="0">
            <a:spAutoFit/>
          </a:bodyPr>
          <a:lstStyle/>
          <a:p>
            <a:r>
              <a:rPr lang="en-US" sz="3200" b="1" dirty="0"/>
              <a:t>Recursion </a:t>
            </a:r>
          </a:p>
        </p:txBody>
      </p:sp>
      <p:sp>
        <p:nvSpPr>
          <p:cNvPr id="18" name="TextBox 17">
            <a:extLst>
              <a:ext uri="{FF2B5EF4-FFF2-40B4-BE49-F238E27FC236}">
                <a16:creationId xmlns:a16="http://schemas.microsoft.com/office/drawing/2014/main" id="{DDFC9FAC-A9FC-2A45-8FF3-EA7D6D543EE3}"/>
              </a:ext>
            </a:extLst>
          </p:cNvPr>
          <p:cNvSpPr txBox="1"/>
          <p:nvPr/>
        </p:nvSpPr>
        <p:spPr>
          <a:xfrm>
            <a:off x="1277483" y="3429000"/>
            <a:ext cx="1953805" cy="461665"/>
          </a:xfrm>
          <a:prstGeom prst="rect">
            <a:avLst/>
          </a:prstGeom>
          <a:noFill/>
        </p:spPr>
        <p:txBody>
          <a:bodyPr wrap="none" rtlCol="0">
            <a:spAutoFit/>
          </a:bodyPr>
          <a:lstStyle/>
          <a:p>
            <a:r>
              <a:rPr lang="en-US" sz="2400" b="1" dirty="0">
                <a:solidFill>
                  <a:srgbClr val="C00000"/>
                </a:solidFill>
              </a:rPr>
              <a:t>Subproblem? </a:t>
            </a:r>
          </a:p>
        </p:txBody>
      </p:sp>
      <p:sp>
        <p:nvSpPr>
          <p:cNvPr id="19" name="TextBox 18">
            <a:extLst>
              <a:ext uri="{FF2B5EF4-FFF2-40B4-BE49-F238E27FC236}">
                <a16:creationId xmlns:a16="http://schemas.microsoft.com/office/drawing/2014/main" id="{1E19EF75-EC9F-2F48-BD2A-FDC78EE4CF42}"/>
              </a:ext>
            </a:extLst>
          </p:cNvPr>
          <p:cNvSpPr txBox="1"/>
          <p:nvPr/>
        </p:nvSpPr>
        <p:spPr>
          <a:xfrm>
            <a:off x="1073359" y="5133586"/>
            <a:ext cx="2807500" cy="461665"/>
          </a:xfrm>
          <a:prstGeom prst="rect">
            <a:avLst/>
          </a:prstGeom>
          <a:noFill/>
        </p:spPr>
        <p:txBody>
          <a:bodyPr wrap="none" rtlCol="0">
            <a:spAutoFit/>
          </a:bodyPr>
          <a:lstStyle/>
          <a:p>
            <a:r>
              <a:rPr lang="en-US" sz="2400" b="1" dirty="0">
                <a:solidFill>
                  <a:srgbClr val="C00000"/>
                </a:solidFill>
              </a:rPr>
              <a:t>Stopping condition? </a:t>
            </a:r>
          </a:p>
        </p:txBody>
      </p:sp>
      <p:sp>
        <p:nvSpPr>
          <p:cNvPr id="17" name="TextBox 16">
            <a:extLst>
              <a:ext uri="{FF2B5EF4-FFF2-40B4-BE49-F238E27FC236}">
                <a16:creationId xmlns:a16="http://schemas.microsoft.com/office/drawing/2014/main" id="{B1BE1106-4306-314B-8862-628F220D4729}"/>
              </a:ext>
            </a:extLst>
          </p:cNvPr>
          <p:cNvSpPr txBox="1"/>
          <p:nvPr/>
        </p:nvSpPr>
        <p:spPr>
          <a:xfrm>
            <a:off x="4301246" y="2967334"/>
            <a:ext cx="3360022" cy="1384995"/>
          </a:xfrm>
          <a:prstGeom prst="rect">
            <a:avLst/>
          </a:prstGeom>
          <a:noFill/>
        </p:spPr>
        <p:txBody>
          <a:bodyPr wrap="none" rtlCol="0">
            <a:spAutoFit/>
          </a:bodyPr>
          <a:lstStyle/>
          <a:p>
            <a:r>
              <a:rPr lang="en-US" sz="2800" dirty="0">
                <a:solidFill>
                  <a:srgbClr val="0070C0"/>
                </a:solidFill>
              </a:rPr>
              <a:t>Inorder(left subtree)</a:t>
            </a:r>
          </a:p>
          <a:p>
            <a:r>
              <a:rPr lang="en-US" sz="2800" dirty="0">
                <a:solidFill>
                  <a:srgbClr val="0070C0"/>
                </a:solidFill>
              </a:rPr>
              <a:t>Middle node value</a:t>
            </a:r>
          </a:p>
          <a:p>
            <a:r>
              <a:rPr lang="en-US" sz="2800" dirty="0">
                <a:solidFill>
                  <a:srgbClr val="0070C0"/>
                </a:solidFill>
              </a:rPr>
              <a:t>Inorder(right subtree)</a:t>
            </a:r>
          </a:p>
        </p:txBody>
      </p:sp>
      <p:sp>
        <p:nvSpPr>
          <p:cNvPr id="20" name="Rectangle 19">
            <a:extLst>
              <a:ext uri="{FF2B5EF4-FFF2-40B4-BE49-F238E27FC236}">
                <a16:creationId xmlns:a16="http://schemas.microsoft.com/office/drawing/2014/main" id="{9014373C-34E1-8B4E-9605-E2B90763D53E}"/>
              </a:ext>
            </a:extLst>
          </p:cNvPr>
          <p:cNvSpPr/>
          <p:nvPr/>
        </p:nvSpPr>
        <p:spPr>
          <a:xfrm>
            <a:off x="4572000" y="5102808"/>
            <a:ext cx="2037737" cy="523220"/>
          </a:xfrm>
          <a:prstGeom prst="rect">
            <a:avLst/>
          </a:prstGeom>
        </p:spPr>
        <p:txBody>
          <a:bodyPr wrap="none">
            <a:spAutoFit/>
          </a:bodyPr>
          <a:lstStyle/>
          <a:p>
            <a:r>
              <a:rPr lang="en-US" sz="2800" dirty="0">
                <a:solidFill>
                  <a:srgbClr val="0070C0"/>
                </a:solidFill>
              </a:rPr>
              <a:t>Node == null</a:t>
            </a:r>
          </a:p>
        </p:txBody>
      </p:sp>
    </p:spTree>
    <p:extLst>
      <p:ext uri="{BB962C8B-B14F-4D97-AF65-F5344CB8AC3E}">
        <p14:creationId xmlns:p14="http://schemas.microsoft.com/office/powerpoint/2010/main" val="2552969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1F6ABA-CCCF-984B-87FB-5BDCB309DE33}"/>
              </a:ext>
            </a:extLst>
          </p:cNvPr>
          <p:cNvSpPr>
            <a:spLocks noGrp="1"/>
          </p:cNvSpPr>
          <p:nvPr>
            <p:ph type="title"/>
          </p:nvPr>
        </p:nvSpPr>
        <p:spPr/>
        <p:txBody>
          <a:bodyPr/>
          <a:lstStyle/>
          <a:p>
            <a:r>
              <a:rPr lang="en-US" dirty="0"/>
              <a:t>Code it up!</a:t>
            </a:r>
          </a:p>
        </p:txBody>
      </p:sp>
      <p:sp>
        <p:nvSpPr>
          <p:cNvPr id="16" name="TextBox 15">
            <a:extLst>
              <a:ext uri="{FF2B5EF4-FFF2-40B4-BE49-F238E27FC236}">
                <a16:creationId xmlns:a16="http://schemas.microsoft.com/office/drawing/2014/main" id="{FA0705C0-8E3C-7D47-9AB7-9D5FB1BBCF14}"/>
              </a:ext>
            </a:extLst>
          </p:cNvPr>
          <p:cNvSpPr txBox="1"/>
          <p:nvPr/>
        </p:nvSpPr>
        <p:spPr>
          <a:xfrm>
            <a:off x="3880859" y="320960"/>
            <a:ext cx="4804072" cy="584775"/>
          </a:xfrm>
          <a:prstGeom prst="rect">
            <a:avLst/>
          </a:prstGeom>
          <a:noFill/>
        </p:spPr>
        <p:txBody>
          <a:bodyPr wrap="none" rtlCol="0">
            <a:spAutoFit/>
          </a:bodyPr>
          <a:lstStyle/>
          <a:p>
            <a:r>
              <a:rPr lang="en-US" sz="3200" b="1" dirty="0">
                <a:solidFill>
                  <a:srgbClr val="00B050"/>
                </a:solidFill>
              </a:rPr>
              <a:t>postorder: Left, Right, Root</a:t>
            </a:r>
          </a:p>
        </p:txBody>
      </p:sp>
      <p:sp>
        <p:nvSpPr>
          <p:cNvPr id="2" name="TextBox 1">
            <a:extLst>
              <a:ext uri="{FF2B5EF4-FFF2-40B4-BE49-F238E27FC236}">
                <a16:creationId xmlns:a16="http://schemas.microsoft.com/office/drawing/2014/main" id="{3B5D1B26-B24C-BB47-BE7F-EE37CF64CABF}"/>
              </a:ext>
            </a:extLst>
          </p:cNvPr>
          <p:cNvSpPr txBox="1"/>
          <p:nvPr/>
        </p:nvSpPr>
        <p:spPr>
          <a:xfrm>
            <a:off x="917815" y="1909079"/>
            <a:ext cx="1946559" cy="584775"/>
          </a:xfrm>
          <a:prstGeom prst="rect">
            <a:avLst/>
          </a:prstGeom>
          <a:noFill/>
        </p:spPr>
        <p:txBody>
          <a:bodyPr wrap="none" rtlCol="0">
            <a:spAutoFit/>
          </a:bodyPr>
          <a:lstStyle/>
          <a:p>
            <a:r>
              <a:rPr lang="en-US" sz="3200" b="1" dirty="0"/>
              <a:t>Recursion </a:t>
            </a:r>
          </a:p>
        </p:txBody>
      </p:sp>
      <p:sp>
        <p:nvSpPr>
          <p:cNvPr id="18" name="TextBox 17">
            <a:extLst>
              <a:ext uri="{FF2B5EF4-FFF2-40B4-BE49-F238E27FC236}">
                <a16:creationId xmlns:a16="http://schemas.microsoft.com/office/drawing/2014/main" id="{DDFC9FAC-A9FC-2A45-8FF3-EA7D6D543EE3}"/>
              </a:ext>
            </a:extLst>
          </p:cNvPr>
          <p:cNvSpPr txBox="1"/>
          <p:nvPr/>
        </p:nvSpPr>
        <p:spPr>
          <a:xfrm>
            <a:off x="1277483" y="3429000"/>
            <a:ext cx="1953805" cy="461665"/>
          </a:xfrm>
          <a:prstGeom prst="rect">
            <a:avLst/>
          </a:prstGeom>
          <a:noFill/>
        </p:spPr>
        <p:txBody>
          <a:bodyPr wrap="none" rtlCol="0">
            <a:spAutoFit/>
          </a:bodyPr>
          <a:lstStyle/>
          <a:p>
            <a:r>
              <a:rPr lang="en-US" sz="2400" b="1" dirty="0">
                <a:solidFill>
                  <a:srgbClr val="C00000"/>
                </a:solidFill>
              </a:rPr>
              <a:t>Subproblem? </a:t>
            </a:r>
          </a:p>
        </p:txBody>
      </p:sp>
      <p:sp>
        <p:nvSpPr>
          <p:cNvPr id="19" name="TextBox 18">
            <a:extLst>
              <a:ext uri="{FF2B5EF4-FFF2-40B4-BE49-F238E27FC236}">
                <a16:creationId xmlns:a16="http://schemas.microsoft.com/office/drawing/2014/main" id="{1E19EF75-EC9F-2F48-BD2A-FDC78EE4CF42}"/>
              </a:ext>
            </a:extLst>
          </p:cNvPr>
          <p:cNvSpPr txBox="1"/>
          <p:nvPr/>
        </p:nvSpPr>
        <p:spPr>
          <a:xfrm>
            <a:off x="1073359" y="5133586"/>
            <a:ext cx="2807500" cy="461665"/>
          </a:xfrm>
          <a:prstGeom prst="rect">
            <a:avLst/>
          </a:prstGeom>
          <a:noFill/>
        </p:spPr>
        <p:txBody>
          <a:bodyPr wrap="none" rtlCol="0">
            <a:spAutoFit/>
          </a:bodyPr>
          <a:lstStyle/>
          <a:p>
            <a:r>
              <a:rPr lang="en-US" sz="2400" b="1" dirty="0">
                <a:solidFill>
                  <a:srgbClr val="C00000"/>
                </a:solidFill>
              </a:rPr>
              <a:t>Stopping condition? </a:t>
            </a:r>
          </a:p>
        </p:txBody>
      </p:sp>
      <p:sp>
        <p:nvSpPr>
          <p:cNvPr id="17" name="TextBox 16">
            <a:extLst>
              <a:ext uri="{FF2B5EF4-FFF2-40B4-BE49-F238E27FC236}">
                <a16:creationId xmlns:a16="http://schemas.microsoft.com/office/drawing/2014/main" id="{B1BE1106-4306-314B-8862-628F220D4729}"/>
              </a:ext>
            </a:extLst>
          </p:cNvPr>
          <p:cNvSpPr txBox="1"/>
          <p:nvPr/>
        </p:nvSpPr>
        <p:spPr>
          <a:xfrm>
            <a:off x="4301246" y="2967334"/>
            <a:ext cx="3702745" cy="1384995"/>
          </a:xfrm>
          <a:prstGeom prst="rect">
            <a:avLst/>
          </a:prstGeom>
          <a:noFill/>
        </p:spPr>
        <p:txBody>
          <a:bodyPr wrap="none" rtlCol="0">
            <a:spAutoFit/>
          </a:bodyPr>
          <a:lstStyle/>
          <a:p>
            <a:r>
              <a:rPr lang="en-US" altLang="zh-CN" sz="2800" dirty="0" err="1">
                <a:solidFill>
                  <a:srgbClr val="0070C0"/>
                </a:solidFill>
              </a:rPr>
              <a:t>Post</a:t>
            </a:r>
            <a:r>
              <a:rPr lang="en-US" sz="2800" dirty="0" err="1">
                <a:solidFill>
                  <a:srgbClr val="0070C0"/>
                </a:solidFill>
              </a:rPr>
              <a:t>order</a:t>
            </a:r>
            <a:r>
              <a:rPr lang="en-US" sz="2800" dirty="0">
                <a:solidFill>
                  <a:srgbClr val="0070C0"/>
                </a:solidFill>
              </a:rPr>
              <a:t>(left subtree)</a:t>
            </a:r>
          </a:p>
          <a:p>
            <a:r>
              <a:rPr lang="en-US" altLang="zh-CN" sz="2800" dirty="0" err="1">
                <a:solidFill>
                  <a:srgbClr val="0070C0"/>
                </a:solidFill>
              </a:rPr>
              <a:t>Post</a:t>
            </a:r>
            <a:r>
              <a:rPr lang="en-US" sz="2800" dirty="0" err="1">
                <a:solidFill>
                  <a:srgbClr val="0070C0"/>
                </a:solidFill>
              </a:rPr>
              <a:t>order</a:t>
            </a:r>
            <a:r>
              <a:rPr lang="en-US" sz="2800" dirty="0">
                <a:solidFill>
                  <a:srgbClr val="0070C0"/>
                </a:solidFill>
              </a:rPr>
              <a:t>(right subtree)</a:t>
            </a:r>
          </a:p>
          <a:p>
            <a:r>
              <a:rPr lang="en-US" sz="2800" dirty="0">
                <a:solidFill>
                  <a:srgbClr val="0070C0"/>
                </a:solidFill>
              </a:rPr>
              <a:t>Middle node value</a:t>
            </a:r>
          </a:p>
        </p:txBody>
      </p:sp>
      <p:sp>
        <p:nvSpPr>
          <p:cNvPr id="20" name="Rectangle 19">
            <a:extLst>
              <a:ext uri="{FF2B5EF4-FFF2-40B4-BE49-F238E27FC236}">
                <a16:creationId xmlns:a16="http://schemas.microsoft.com/office/drawing/2014/main" id="{9014373C-34E1-8B4E-9605-E2B90763D53E}"/>
              </a:ext>
            </a:extLst>
          </p:cNvPr>
          <p:cNvSpPr/>
          <p:nvPr/>
        </p:nvSpPr>
        <p:spPr>
          <a:xfrm>
            <a:off x="4572000" y="5102808"/>
            <a:ext cx="2037737" cy="523220"/>
          </a:xfrm>
          <a:prstGeom prst="rect">
            <a:avLst/>
          </a:prstGeom>
        </p:spPr>
        <p:txBody>
          <a:bodyPr wrap="none">
            <a:spAutoFit/>
          </a:bodyPr>
          <a:lstStyle/>
          <a:p>
            <a:r>
              <a:rPr lang="en-US" sz="2800" dirty="0">
                <a:solidFill>
                  <a:srgbClr val="0070C0"/>
                </a:solidFill>
              </a:rPr>
              <a:t>Node == null</a:t>
            </a:r>
          </a:p>
        </p:txBody>
      </p:sp>
    </p:spTree>
    <p:extLst>
      <p:ext uri="{BB962C8B-B14F-4D97-AF65-F5344CB8AC3E}">
        <p14:creationId xmlns:p14="http://schemas.microsoft.com/office/powerpoint/2010/main" val="2561966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358FB-00A5-3A5B-B8DA-917E868380BF}"/>
              </a:ext>
            </a:extLst>
          </p:cNvPr>
          <p:cNvPicPr>
            <a:picLocks noChangeAspect="1"/>
          </p:cNvPicPr>
          <p:nvPr/>
        </p:nvPicPr>
        <p:blipFill>
          <a:blip r:embed="rId2"/>
          <a:stretch>
            <a:fillRect/>
          </a:stretch>
        </p:blipFill>
        <p:spPr>
          <a:xfrm>
            <a:off x="6324606" y="4356100"/>
            <a:ext cx="2641600" cy="2501900"/>
          </a:xfrm>
          <a:prstGeom prst="rect">
            <a:avLst/>
          </a:prstGeom>
        </p:spPr>
      </p:pic>
      <p:sp>
        <p:nvSpPr>
          <p:cNvPr id="3" name="Title 2">
            <a:extLst>
              <a:ext uri="{FF2B5EF4-FFF2-40B4-BE49-F238E27FC236}">
                <a16:creationId xmlns:a16="http://schemas.microsoft.com/office/drawing/2014/main" id="{AA501188-9219-45CC-672E-8CD01134A8E4}"/>
              </a:ext>
            </a:extLst>
          </p:cNvPr>
          <p:cNvSpPr>
            <a:spLocks noGrp="1"/>
          </p:cNvSpPr>
          <p:nvPr>
            <p:ph type="title"/>
          </p:nvPr>
        </p:nvSpPr>
        <p:spPr/>
        <p:txBody>
          <a:bodyPr/>
          <a:lstStyle/>
          <a:p>
            <a:r>
              <a:rPr lang="en-US" dirty="0"/>
              <a:t>Search Tree: Binary Search Tree</a:t>
            </a:r>
          </a:p>
        </p:txBody>
      </p:sp>
      <p:sp>
        <p:nvSpPr>
          <p:cNvPr id="9" name="Rectangle 8">
            <a:extLst>
              <a:ext uri="{FF2B5EF4-FFF2-40B4-BE49-F238E27FC236}">
                <a16:creationId xmlns:a16="http://schemas.microsoft.com/office/drawing/2014/main" id="{73499DC8-594A-7202-3C0F-05BB0DFCA9E5}"/>
              </a:ext>
            </a:extLst>
          </p:cNvPr>
          <p:cNvSpPr/>
          <p:nvPr/>
        </p:nvSpPr>
        <p:spPr>
          <a:xfrm>
            <a:off x="3936057" y="2531035"/>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9</a:t>
            </a:r>
          </a:p>
        </p:txBody>
      </p:sp>
      <p:sp>
        <p:nvSpPr>
          <p:cNvPr id="12" name="Rectangle 11">
            <a:extLst>
              <a:ext uri="{FF2B5EF4-FFF2-40B4-BE49-F238E27FC236}">
                <a16:creationId xmlns:a16="http://schemas.microsoft.com/office/drawing/2014/main" id="{ABAFFDF7-7EF4-4241-9F0D-8E3D772EB0A4}"/>
              </a:ext>
            </a:extLst>
          </p:cNvPr>
          <p:cNvSpPr/>
          <p:nvPr/>
        </p:nvSpPr>
        <p:spPr>
          <a:xfrm>
            <a:off x="3936054" y="2520902"/>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9</a:t>
            </a:r>
          </a:p>
        </p:txBody>
      </p:sp>
      <p:sp>
        <p:nvSpPr>
          <p:cNvPr id="13" name="Rectangle 12">
            <a:extLst>
              <a:ext uri="{FF2B5EF4-FFF2-40B4-BE49-F238E27FC236}">
                <a16:creationId xmlns:a16="http://schemas.microsoft.com/office/drawing/2014/main" id="{3E4B7373-FC2B-C218-1029-1021F84F6C61}"/>
              </a:ext>
            </a:extLst>
          </p:cNvPr>
          <p:cNvSpPr/>
          <p:nvPr/>
        </p:nvSpPr>
        <p:spPr>
          <a:xfrm>
            <a:off x="1675729" y="3310424"/>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3</a:t>
            </a:r>
          </a:p>
        </p:txBody>
      </p:sp>
      <p:sp>
        <p:nvSpPr>
          <p:cNvPr id="14" name="Rectangle 13">
            <a:extLst>
              <a:ext uri="{FF2B5EF4-FFF2-40B4-BE49-F238E27FC236}">
                <a16:creationId xmlns:a16="http://schemas.microsoft.com/office/drawing/2014/main" id="{52511747-7E34-61D3-56C0-600AC2AD8B37}"/>
              </a:ext>
            </a:extLst>
          </p:cNvPr>
          <p:cNvSpPr/>
          <p:nvPr/>
        </p:nvSpPr>
        <p:spPr>
          <a:xfrm>
            <a:off x="6099104" y="3307781"/>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12</a:t>
            </a:r>
          </a:p>
        </p:txBody>
      </p:sp>
      <p:cxnSp>
        <p:nvCxnSpPr>
          <p:cNvPr id="15" name="Straight Arrow Connector 14">
            <a:extLst>
              <a:ext uri="{FF2B5EF4-FFF2-40B4-BE49-F238E27FC236}">
                <a16:creationId xmlns:a16="http://schemas.microsoft.com/office/drawing/2014/main" id="{97BF87E9-5B49-8BFC-A754-78B43E3EE0E9}"/>
              </a:ext>
            </a:extLst>
          </p:cNvPr>
          <p:cNvCxnSpPr>
            <a:stCxn id="12" idx="1"/>
            <a:endCxn id="13" idx="0"/>
          </p:cNvCxnSpPr>
          <p:nvPr/>
        </p:nvCxnSpPr>
        <p:spPr>
          <a:xfrm flipH="1">
            <a:off x="1971564" y="2812255"/>
            <a:ext cx="1964490" cy="498169"/>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4392C60-9FF7-E8C1-6EAB-CC4123917C5C}"/>
              </a:ext>
            </a:extLst>
          </p:cNvPr>
          <p:cNvCxnSpPr>
            <a:cxnSpLocks/>
            <a:stCxn id="12" idx="3"/>
            <a:endCxn id="14" idx="0"/>
          </p:cNvCxnSpPr>
          <p:nvPr/>
        </p:nvCxnSpPr>
        <p:spPr>
          <a:xfrm>
            <a:off x="4527724" y="2812255"/>
            <a:ext cx="1867215" cy="495526"/>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B7D64DE0-BE59-EC3F-74EB-C3B2E55E3F33}"/>
              </a:ext>
            </a:extLst>
          </p:cNvPr>
          <p:cNvSpPr/>
          <p:nvPr/>
        </p:nvSpPr>
        <p:spPr>
          <a:xfrm>
            <a:off x="671756" y="4034629"/>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a:t>
            </a:r>
          </a:p>
        </p:txBody>
      </p:sp>
      <p:cxnSp>
        <p:nvCxnSpPr>
          <p:cNvPr id="18" name="Straight Arrow Connector 17">
            <a:extLst>
              <a:ext uri="{FF2B5EF4-FFF2-40B4-BE49-F238E27FC236}">
                <a16:creationId xmlns:a16="http://schemas.microsoft.com/office/drawing/2014/main" id="{6E91BD00-21CC-F08A-1107-476B6938915F}"/>
              </a:ext>
            </a:extLst>
          </p:cNvPr>
          <p:cNvCxnSpPr>
            <a:cxnSpLocks/>
            <a:stCxn id="13" idx="1"/>
            <a:endCxn id="17" idx="0"/>
          </p:cNvCxnSpPr>
          <p:nvPr/>
        </p:nvCxnSpPr>
        <p:spPr>
          <a:xfrm flipH="1">
            <a:off x="967591" y="3601777"/>
            <a:ext cx="708138" cy="432852"/>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BC2B6ECF-2FD4-6652-64A0-E8961E8ACD85}"/>
              </a:ext>
            </a:extLst>
          </p:cNvPr>
          <p:cNvSpPr/>
          <p:nvPr/>
        </p:nvSpPr>
        <p:spPr>
          <a:xfrm>
            <a:off x="2536404" y="4023617"/>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5</a:t>
            </a:r>
          </a:p>
        </p:txBody>
      </p:sp>
      <p:cxnSp>
        <p:nvCxnSpPr>
          <p:cNvPr id="20" name="Straight Arrow Connector 19">
            <a:extLst>
              <a:ext uri="{FF2B5EF4-FFF2-40B4-BE49-F238E27FC236}">
                <a16:creationId xmlns:a16="http://schemas.microsoft.com/office/drawing/2014/main" id="{10836004-1EDE-CA64-AF86-5E3DF9C68794}"/>
              </a:ext>
            </a:extLst>
          </p:cNvPr>
          <p:cNvCxnSpPr>
            <a:cxnSpLocks/>
            <a:stCxn id="13" idx="3"/>
            <a:endCxn id="19" idx="0"/>
          </p:cNvCxnSpPr>
          <p:nvPr/>
        </p:nvCxnSpPr>
        <p:spPr>
          <a:xfrm>
            <a:off x="2267399" y="3601777"/>
            <a:ext cx="564840" cy="421840"/>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66DD4B9-D1FC-68A9-902D-BD4E785DE305}"/>
              </a:ext>
            </a:extLst>
          </p:cNvPr>
          <p:cNvSpPr/>
          <p:nvPr/>
        </p:nvSpPr>
        <p:spPr>
          <a:xfrm>
            <a:off x="3379140" y="4716093"/>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7</a:t>
            </a:r>
          </a:p>
        </p:txBody>
      </p:sp>
      <p:cxnSp>
        <p:nvCxnSpPr>
          <p:cNvPr id="22" name="Straight Arrow Connector 21">
            <a:extLst>
              <a:ext uri="{FF2B5EF4-FFF2-40B4-BE49-F238E27FC236}">
                <a16:creationId xmlns:a16="http://schemas.microsoft.com/office/drawing/2014/main" id="{6709AF1F-6256-4A69-099D-FA6C138AB9F8}"/>
              </a:ext>
            </a:extLst>
          </p:cNvPr>
          <p:cNvCxnSpPr>
            <a:cxnSpLocks/>
            <a:stCxn id="19" idx="3"/>
            <a:endCxn id="21" idx="0"/>
          </p:cNvCxnSpPr>
          <p:nvPr/>
        </p:nvCxnSpPr>
        <p:spPr>
          <a:xfrm>
            <a:off x="3128074" y="4314970"/>
            <a:ext cx="546901" cy="401123"/>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FDD352F-C50E-7B86-5F73-1C22E96E4A14}"/>
              </a:ext>
            </a:extLst>
          </p:cNvPr>
          <p:cNvSpPr/>
          <p:nvPr/>
        </p:nvSpPr>
        <p:spPr>
          <a:xfrm>
            <a:off x="5376586" y="4036395"/>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10</a:t>
            </a:r>
          </a:p>
        </p:txBody>
      </p:sp>
      <p:cxnSp>
        <p:nvCxnSpPr>
          <p:cNvPr id="24" name="Straight Arrow Connector 23">
            <a:extLst>
              <a:ext uri="{FF2B5EF4-FFF2-40B4-BE49-F238E27FC236}">
                <a16:creationId xmlns:a16="http://schemas.microsoft.com/office/drawing/2014/main" id="{67C0041C-CA2E-5C9E-99CB-57AE80300737}"/>
              </a:ext>
            </a:extLst>
          </p:cNvPr>
          <p:cNvCxnSpPr>
            <a:cxnSpLocks/>
            <a:stCxn id="14" idx="1"/>
            <a:endCxn id="23" idx="0"/>
          </p:cNvCxnSpPr>
          <p:nvPr/>
        </p:nvCxnSpPr>
        <p:spPr>
          <a:xfrm flipH="1">
            <a:off x="5672421" y="3599134"/>
            <a:ext cx="426683" cy="437261"/>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072F29E3-DEDD-70B4-E253-0E4FED1D1EF9}"/>
              </a:ext>
            </a:extLst>
          </p:cNvPr>
          <p:cNvSpPr/>
          <p:nvPr/>
        </p:nvSpPr>
        <p:spPr>
          <a:xfrm>
            <a:off x="6022768" y="4712155"/>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12</a:t>
            </a:r>
          </a:p>
        </p:txBody>
      </p:sp>
      <p:cxnSp>
        <p:nvCxnSpPr>
          <p:cNvPr id="26" name="Straight Arrow Connector 25">
            <a:extLst>
              <a:ext uri="{FF2B5EF4-FFF2-40B4-BE49-F238E27FC236}">
                <a16:creationId xmlns:a16="http://schemas.microsoft.com/office/drawing/2014/main" id="{049C85AB-80CB-A05C-F2CD-17D80AF0BED4}"/>
              </a:ext>
            </a:extLst>
          </p:cNvPr>
          <p:cNvCxnSpPr>
            <a:cxnSpLocks/>
            <a:stCxn id="23" idx="3"/>
            <a:endCxn id="25" idx="0"/>
          </p:cNvCxnSpPr>
          <p:nvPr/>
        </p:nvCxnSpPr>
        <p:spPr>
          <a:xfrm>
            <a:off x="5968256" y="4327748"/>
            <a:ext cx="350347" cy="384407"/>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D2EE3C2-B810-1847-684E-092C6D3C2A74}"/>
              </a:ext>
            </a:extLst>
          </p:cNvPr>
          <p:cNvCxnSpPr>
            <a:cxnSpLocks/>
            <a:stCxn id="14" idx="3"/>
            <a:endCxn id="28" idx="0"/>
          </p:cNvCxnSpPr>
          <p:nvPr/>
        </p:nvCxnSpPr>
        <p:spPr>
          <a:xfrm>
            <a:off x="6690774" y="3599134"/>
            <a:ext cx="458624" cy="458273"/>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57167BB-74DA-59EF-39C0-12FCF33D47D3}"/>
              </a:ext>
            </a:extLst>
          </p:cNvPr>
          <p:cNvSpPr/>
          <p:nvPr/>
        </p:nvSpPr>
        <p:spPr>
          <a:xfrm>
            <a:off x="6853563" y="4057407"/>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14</a:t>
            </a:r>
          </a:p>
        </p:txBody>
      </p:sp>
      <p:cxnSp>
        <p:nvCxnSpPr>
          <p:cNvPr id="29" name="Straight Arrow Connector 28">
            <a:extLst>
              <a:ext uri="{FF2B5EF4-FFF2-40B4-BE49-F238E27FC236}">
                <a16:creationId xmlns:a16="http://schemas.microsoft.com/office/drawing/2014/main" id="{1BE6611A-3CD5-6D35-0A30-CA069EDDB9D4}"/>
              </a:ext>
            </a:extLst>
          </p:cNvPr>
          <p:cNvCxnSpPr>
            <a:cxnSpLocks/>
            <a:stCxn id="28" idx="3"/>
            <a:endCxn id="30" idx="0"/>
          </p:cNvCxnSpPr>
          <p:nvPr/>
        </p:nvCxnSpPr>
        <p:spPr>
          <a:xfrm>
            <a:off x="7445233" y="4348760"/>
            <a:ext cx="426404" cy="364458"/>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26CE6205-CE2F-6EAD-8F4F-344775181C88}"/>
              </a:ext>
            </a:extLst>
          </p:cNvPr>
          <p:cNvSpPr/>
          <p:nvPr/>
        </p:nvSpPr>
        <p:spPr>
          <a:xfrm>
            <a:off x="7575802" y="4713218"/>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18</a:t>
            </a:r>
          </a:p>
        </p:txBody>
      </p:sp>
    </p:spTree>
    <p:extLst>
      <p:ext uri="{BB962C8B-B14F-4D97-AF65-F5344CB8AC3E}">
        <p14:creationId xmlns:p14="http://schemas.microsoft.com/office/powerpoint/2010/main" val="2029305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8E37C-1C0A-D1AC-9635-4A86B69CF361}"/>
              </a:ext>
            </a:extLst>
          </p:cNvPr>
          <p:cNvPicPr>
            <a:picLocks noChangeAspect="1"/>
          </p:cNvPicPr>
          <p:nvPr/>
        </p:nvPicPr>
        <p:blipFill>
          <a:blip r:embed="rId2"/>
          <a:stretch>
            <a:fillRect/>
          </a:stretch>
        </p:blipFill>
        <p:spPr>
          <a:xfrm>
            <a:off x="6340638" y="4356100"/>
            <a:ext cx="2641600" cy="2501900"/>
          </a:xfrm>
          <a:prstGeom prst="rect">
            <a:avLst/>
          </a:prstGeom>
        </p:spPr>
      </p:pic>
      <p:sp>
        <p:nvSpPr>
          <p:cNvPr id="3" name="Title 2">
            <a:extLst>
              <a:ext uri="{FF2B5EF4-FFF2-40B4-BE49-F238E27FC236}">
                <a16:creationId xmlns:a16="http://schemas.microsoft.com/office/drawing/2014/main" id="{AA501188-9219-45CC-672E-8CD01134A8E4}"/>
              </a:ext>
            </a:extLst>
          </p:cNvPr>
          <p:cNvSpPr>
            <a:spLocks noGrp="1"/>
          </p:cNvSpPr>
          <p:nvPr>
            <p:ph type="title"/>
          </p:nvPr>
        </p:nvSpPr>
        <p:spPr/>
        <p:txBody>
          <a:bodyPr/>
          <a:lstStyle/>
          <a:p>
            <a:r>
              <a:rPr lang="en-US" dirty="0"/>
              <a:t>Search Tree: B, B+</a:t>
            </a:r>
          </a:p>
        </p:txBody>
      </p:sp>
      <p:grpSp>
        <p:nvGrpSpPr>
          <p:cNvPr id="2" name="Group 1">
            <a:extLst>
              <a:ext uri="{FF2B5EF4-FFF2-40B4-BE49-F238E27FC236}">
                <a16:creationId xmlns:a16="http://schemas.microsoft.com/office/drawing/2014/main" id="{7D007302-BB8A-5749-C091-BF52B9A0C44A}"/>
              </a:ext>
            </a:extLst>
          </p:cNvPr>
          <p:cNvGrpSpPr/>
          <p:nvPr/>
        </p:nvGrpSpPr>
        <p:grpSpPr>
          <a:xfrm>
            <a:off x="950640" y="1745933"/>
            <a:ext cx="6022992" cy="1927259"/>
            <a:chOff x="950640" y="1745933"/>
            <a:chExt cx="6022992" cy="1927259"/>
          </a:xfrm>
        </p:grpSpPr>
        <p:pic>
          <p:nvPicPr>
            <p:cNvPr id="4" name="Picture 3">
              <a:extLst>
                <a:ext uri="{FF2B5EF4-FFF2-40B4-BE49-F238E27FC236}">
                  <a16:creationId xmlns:a16="http://schemas.microsoft.com/office/drawing/2014/main" id="{3F1DA810-79C4-A442-F4EB-38C2A094907F}"/>
                </a:ext>
              </a:extLst>
            </p:cNvPr>
            <p:cNvPicPr>
              <a:picLocks noChangeAspect="1"/>
            </p:cNvPicPr>
            <p:nvPr/>
          </p:nvPicPr>
          <p:blipFill>
            <a:blip r:embed="rId3"/>
            <a:stretch>
              <a:fillRect/>
            </a:stretch>
          </p:blipFill>
          <p:spPr>
            <a:xfrm>
              <a:off x="1958774" y="1745933"/>
              <a:ext cx="5014858" cy="1927259"/>
            </a:xfrm>
            <a:prstGeom prst="rect">
              <a:avLst/>
            </a:prstGeom>
          </p:spPr>
        </p:pic>
        <p:sp>
          <p:nvSpPr>
            <p:cNvPr id="5" name="TextBox 4">
              <a:extLst>
                <a:ext uri="{FF2B5EF4-FFF2-40B4-BE49-F238E27FC236}">
                  <a16:creationId xmlns:a16="http://schemas.microsoft.com/office/drawing/2014/main" id="{14BC7463-6C98-4E63-76D4-ED689E6863C2}"/>
                </a:ext>
              </a:extLst>
            </p:cNvPr>
            <p:cNvSpPr txBox="1"/>
            <p:nvPr/>
          </p:nvSpPr>
          <p:spPr>
            <a:xfrm>
              <a:off x="950640" y="2355863"/>
              <a:ext cx="848309" cy="400110"/>
            </a:xfrm>
            <a:prstGeom prst="rect">
              <a:avLst/>
            </a:prstGeom>
            <a:noFill/>
          </p:spPr>
          <p:txBody>
            <a:bodyPr wrap="none" rtlCol="0">
              <a:spAutoFit/>
            </a:bodyPr>
            <a:lstStyle/>
            <a:p>
              <a:r>
                <a:rPr lang="en-US" sz="2000" b="1" dirty="0"/>
                <a:t>B Tree</a:t>
              </a:r>
            </a:p>
          </p:txBody>
        </p:sp>
      </p:grpSp>
      <p:grpSp>
        <p:nvGrpSpPr>
          <p:cNvPr id="10" name="Group 9">
            <a:extLst>
              <a:ext uri="{FF2B5EF4-FFF2-40B4-BE49-F238E27FC236}">
                <a16:creationId xmlns:a16="http://schemas.microsoft.com/office/drawing/2014/main" id="{106AAB97-854B-B1CC-C6ED-58C55F5041FC}"/>
              </a:ext>
            </a:extLst>
          </p:cNvPr>
          <p:cNvGrpSpPr/>
          <p:nvPr/>
        </p:nvGrpSpPr>
        <p:grpSpPr>
          <a:xfrm>
            <a:off x="161762" y="4235536"/>
            <a:ext cx="8693753" cy="2250953"/>
            <a:chOff x="161762" y="4235536"/>
            <a:chExt cx="8693753" cy="2250953"/>
          </a:xfrm>
        </p:grpSpPr>
        <p:pic>
          <p:nvPicPr>
            <p:cNvPr id="7" name="Picture 2">
              <a:extLst>
                <a:ext uri="{FF2B5EF4-FFF2-40B4-BE49-F238E27FC236}">
                  <a16:creationId xmlns:a16="http://schemas.microsoft.com/office/drawing/2014/main" id="{EA5DDA49-41BB-94AE-FD29-D3BC5094B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696" y="4235536"/>
              <a:ext cx="7662819" cy="22509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08665B-1738-8CE7-3298-FAD3E3F9A2A5}"/>
                </a:ext>
              </a:extLst>
            </p:cNvPr>
            <p:cNvSpPr txBox="1"/>
            <p:nvPr/>
          </p:nvSpPr>
          <p:spPr>
            <a:xfrm>
              <a:off x="161762" y="4960902"/>
              <a:ext cx="976549" cy="400110"/>
            </a:xfrm>
            <a:prstGeom prst="rect">
              <a:avLst/>
            </a:prstGeom>
            <a:noFill/>
          </p:spPr>
          <p:txBody>
            <a:bodyPr wrap="none" rtlCol="0">
              <a:spAutoFit/>
            </a:bodyPr>
            <a:lstStyle/>
            <a:p>
              <a:r>
                <a:rPr lang="en-US" sz="2000" b="1" dirty="0"/>
                <a:t>B+ Tree</a:t>
              </a:r>
            </a:p>
          </p:txBody>
        </p:sp>
      </p:grpSp>
      <p:pic>
        <p:nvPicPr>
          <p:cNvPr id="8" name="Picture 7">
            <a:extLst>
              <a:ext uri="{FF2B5EF4-FFF2-40B4-BE49-F238E27FC236}">
                <a16:creationId xmlns:a16="http://schemas.microsoft.com/office/drawing/2014/main" id="{448D0BE2-12B0-DB63-6476-BC2B6A5A807C}"/>
              </a:ext>
            </a:extLst>
          </p:cNvPr>
          <p:cNvPicPr>
            <a:picLocks noChangeAspect="1"/>
          </p:cNvPicPr>
          <p:nvPr/>
        </p:nvPicPr>
        <p:blipFill>
          <a:blip r:embed="rId5"/>
          <a:stretch>
            <a:fillRect/>
          </a:stretch>
        </p:blipFill>
        <p:spPr>
          <a:xfrm>
            <a:off x="7095984" y="501854"/>
            <a:ext cx="1780865" cy="172330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D9409566-4971-740B-7606-C68ED74846DE}"/>
              </a:ext>
            </a:extLst>
          </p:cNvPr>
          <p:cNvSpPr txBox="1"/>
          <p:nvPr/>
        </p:nvSpPr>
        <p:spPr>
          <a:xfrm>
            <a:off x="7427464" y="4356100"/>
            <a:ext cx="1078757" cy="369332"/>
          </a:xfrm>
          <a:prstGeom prst="rect">
            <a:avLst/>
          </a:prstGeom>
          <a:noFill/>
        </p:spPr>
        <p:txBody>
          <a:bodyPr wrap="none" rtlCol="0">
            <a:spAutoFit/>
          </a:bodyPr>
          <a:lstStyle/>
          <a:p>
            <a:r>
              <a:rPr lang="en-US" dirty="0">
                <a:hlinkClick r:id="rId6"/>
              </a:rPr>
              <a:t>Visualizer</a:t>
            </a:r>
            <a:endParaRPr lang="en-US" dirty="0"/>
          </a:p>
        </p:txBody>
      </p:sp>
    </p:spTree>
    <p:extLst>
      <p:ext uri="{BB962C8B-B14F-4D97-AF65-F5344CB8AC3E}">
        <p14:creationId xmlns:p14="http://schemas.microsoft.com/office/powerpoint/2010/main" val="4084953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val 68">
            <a:extLst>
              <a:ext uri="{FF2B5EF4-FFF2-40B4-BE49-F238E27FC236}">
                <a16:creationId xmlns:a16="http://schemas.microsoft.com/office/drawing/2014/main" id="{6529DB42-D7BE-994C-954E-4FDF15058936}"/>
              </a:ext>
            </a:extLst>
          </p:cNvPr>
          <p:cNvSpPr/>
          <p:nvPr/>
        </p:nvSpPr>
        <p:spPr>
          <a:xfrm>
            <a:off x="7418040" y="795252"/>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s</a:t>
            </a:r>
          </a:p>
        </p:txBody>
      </p:sp>
      <p:sp>
        <p:nvSpPr>
          <p:cNvPr id="70" name="Oval 69">
            <a:extLst>
              <a:ext uri="{FF2B5EF4-FFF2-40B4-BE49-F238E27FC236}">
                <a16:creationId xmlns:a16="http://schemas.microsoft.com/office/drawing/2014/main" id="{E9BABB6D-ED5F-154D-A884-31AC54988033}"/>
              </a:ext>
            </a:extLst>
          </p:cNvPr>
          <p:cNvSpPr/>
          <p:nvPr/>
        </p:nvSpPr>
        <p:spPr>
          <a:xfrm>
            <a:off x="7241241" y="1524450"/>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e</a:t>
            </a:r>
          </a:p>
        </p:txBody>
      </p:sp>
      <p:sp>
        <p:nvSpPr>
          <p:cNvPr id="71" name="Oval 70">
            <a:extLst>
              <a:ext uri="{FF2B5EF4-FFF2-40B4-BE49-F238E27FC236}">
                <a16:creationId xmlns:a16="http://schemas.microsoft.com/office/drawing/2014/main" id="{226455AD-12ED-814A-B013-76DA3E95A149}"/>
              </a:ext>
            </a:extLst>
          </p:cNvPr>
          <p:cNvSpPr/>
          <p:nvPr/>
        </p:nvSpPr>
        <p:spPr>
          <a:xfrm>
            <a:off x="6867971" y="2218041"/>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a</a:t>
            </a:r>
          </a:p>
        </p:txBody>
      </p:sp>
      <p:sp>
        <p:nvSpPr>
          <p:cNvPr id="72" name="Oval 71">
            <a:extLst>
              <a:ext uri="{FF2B5EF4-FFF2-40B4-BE49-F238E27FC236}">
                <a16:creationId xmlns:a16="http://schemas.microsoft.com/office/drawing/2014/main" id="{8F00AE13-1F00-7E49-A32E-011F29B6F601}"/>
              </a:ext>
            </a:extLst>
          </p:cNvPr>
          <p:cNvSpPr/>
          <p:nvPr/>
        </p:nvSpPr>
        <p:spPr>
          <a:xfrm>
            <a:off x="7850563" y="2170848"/>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t</a:t>
            </a:r>
          </a:p>
        </p:txBody>
      </p:sp>
      <p:cxnSp>
        <p:nvCxnSpPr>
          <p:cNvPr id="73" name="Straight Arrow Connector 72">
            <a:extLst>
              <a:ext uri="{FF2B5EF4-FFF2-40B4-BE49-F238E27FC236}">
                <a16:creationId xmlns:a16="http://schemas.microsoft.com/office/drawing/2014/main" id="{DE625407-2155-FC4B-BE53-966A6901019E}"/>
              </a:ext>
            </a:extLst>
          </p:cNvPr>
          <p:cNvCxnSpPr>
            <a:cxnSpLocks/>
            <a:stCxn id="69" idx="4"/>
            <a:endCxn id="70" idx="0"/>
          </p:cNvCxnSpPr>
          <p:nvPr/>
        </p:nvCxnSpPr>
        <p:spPr>
          <a:xfrm flipH="1">
            <a:off x="7491273" y="1295316"/>
            <a:ext cx="176799" cy="229135"/>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2A9BC0A3-8174-E148-8A9D-E9520910A525}"/>
              </a:ext>
            </a:extLst>
          </p:cNvPr>
          <p:cNvCxnSpPr>
            <a:cxnSpLocks/>
            <a:stCxn id="70" idx="3"/>
            <a:endCxn id="71" idx="0"/>
          </p:cNvCxnSpPr>
          <p:nvPr/>
        </p:nvCxnSpPr>
        <p:spPr>
          <a:xfrm flipH="1">
            <a:off x="7118004" y="1951281"/>
            <a:ext cx="196471" cy="266760"/>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A65E684-4900-7D48-88BB-AB3A81BC4D97}"/>
              </a:ext>
            </a:extLst>
          </p:cNvPr>
          <p:cNvCxnSpPr>
            <a:cxnSpLocks/>
            <a:stCxn id="70" idx="5"/>
            <a:endCxn id="72" idx="0"/>
          </p:cNvCxnSpPr>
          <p:nvPr/>
        </p:nvCxnSpPr>
        <p:spPr>
          <a:xfrm>
            <a:off x="7668072" y="1951282"/>
            <a:ext cx="432523" cy="219566"/>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6" name="Oval 75">
            <a:extLst>
              <a:ext uri="{FF2B5EF4-FFF2-40B4-BE49-F238E27FC236}">
                <a16:creationId xmlns:a16="http://schemas.microsoft.com/office/drawing/2014/main" id="{F5168D34-B141-5F48-AE07-320C941799FE}"/>
              </a:ext>
            </a:extLst>
          </p:cNvPr>
          <p:cNvSpPr/>
          <p:nvPr/>
        </p:nvSpPr>
        <p:spPr>
          <a:xfrm>
            <a:off x="6222278" y="337149"/>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B0F0"/>
              </a:solidFill>
            </a:endParaRPr>
          </a:p>
        </p:txBody>
      </p:sp>
      <p:cxnSp>
        <p:nvCxnSpPr>
          <p:cNvPr id="77" name="Straight Arrow Connector 76">
            <a:extLst>
              <a:ext uri="{FF2B5EF4-FFF2-40B4-BE49-F238E27FC236}">
                <a16:creationId xmlns:a16="http://schemas.microsoft.com/office/drawing/2014/main" id="{E64CCA4F-84AC-154E-BBC2-2B0AEA003790}"/>
              </a:ext>
            </a:extLst>
          </p:cNvPr>
          <p:cNvCxnSpPr>
            <a:cxnSpLocks/>
            <a:stCxn id="76" idx="6"/>
            <a:endCxn id="69" idx="1"/>
          </p:cNvCxnSpPr>
          <p:nvPr/>
        </p:nvCxnSpPr>
        <p:spPr>
          <a:xfrm>
            <a:off x="6722341" y="587181"/>
            <a:ext cx="768932" cy="281304"/>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2F81AC06-3371-B147-BCF4-670BD8EE41B8}"/>
              </a:ext>
            </a:extLst>
          </p:cNvPr>
          <p:cNvSpPr/>
          <p:nvPr/>
        </p:nvSpPr>
        <p:spPr>
          <a:xfrm>
            <a:off x="4990869" y="1081147"/>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h</a:t>
            </a:r>
          </a:p>
        </p:txBody>
      </p:sp>
      <p:cxnSp>
        <p:nvCxnSpPr>
          <p:cNvPr id="79" name="Straight Arrow Connector 78">
            <a:extLst>
              <a:ext uri="{FF2B5EF4-FFF2-40B4-BE49-F238E27FC236}">
                <a16:creationId xmlns:a16="http://schemas.microsoft.com/office/drawing/2014/main" id="{34C6F3E2-3B66-1F4E-A064-FB0F184EAA35}"/>
              </a:ext>
            </a:extLst>
          </p:cNvPr>
          <p:cNvCxnSpPr>
            <a:cxnSpLocks/>
            <a:stCxn id="76" idx="2"/>
            <a:endCxn id="78" idx="7"/>
          </p:cNvCxnSpPr>
          <p:nvPr/>
        </p:nvCxnSpPr>
        <p:spPr>
          <a:xfrm flipH="1">
            <a:off x="5417700" y="587180"/>
            <a:ext cx="804578" cy="567200"/>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80" name="Oval 79">
            <a:extLst>
              <a:ext uri="{FF2B5EF4-FFF2-40B4-BE49-F238E27FC236}">
                <a16:creationId xmlns:a16="http://schemas.microsoft.com/office/drawing/2014/main" id="{0824DFD9-0403-E14E-B4D1-5A13F9874369}"/>
              </a:ext>
            </a:extLst>
          </p:cNvPr>
          <p:cNvSpPr/>
          <p:nvPr/>
        </p:nvSpPr>
        <p:spPr>
          <a:xfrm>
            <a:off x="4147445" y="1633961"/>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e</a:t>
            </a:r>
          </a:p>
        </p:txBody>
      </p:sp>
      <p:sp>
        <p:nvSpPr>
          <p:cNvPr id="81" name="Oval 80">
            <a:extLst>
              <a:ext uri="{FF2B5EF4-FFF2-40B4-BE49-F238E27FC236}">
                <a16:creationId xmlns:a16="http://schemas.microsoft.com/office/drawing/2014/main" id="{73447C47-F0B0-974A-B008-DD2F915D1D04}"/>
              </a:ext>
            </a:extLst>
          </p:cNvPr>
          <p:cNvSpPr/>
          <p:nvPr/>
        </p:nvSpPr>
        <p:spPr>
          <a:xfrm>
            <a:off x="4990869" y="2000062"/>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rgbClr val="00B0F0"/>
                </a:solidFill>
              </a:rPr>
              <a:t>i</a:t>
            </a:r>
            <a:endParaRPr lang="en-US" sz="2400" dirty="0">
              <a:solidFill>
                <a:srgbClr val="00B0F0"/>
              </a:solidFill>
            </a:endParaRPr>
          </a:p>
        </p:txBody>
      </p:sp>
      <p:sp>
        <p:nvSpPr>
          <p:cNvPr id="82" name="Oval 81">
            <a:extLst>
              <a:ext uri="{FF2B5EF4-FFF2-40B4-BE49-F238E27FC236}">
                <a16:creationId xmlns:a16="http://schemas.microsoft.com/office/drawing/2014/main" id="{0A04169F-DF90-0847-BF23-426C62D61EC1}"/>
              </a:ext>
            </a:extLst>
          </p:cNvPr>
          <p:cNvSpPr/>
          <p:nvPr/>
        </p:nvSpPr>
        <p:spPr>
          <a:xfrm>
            <a:off x="4134038" y="2545329"/>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l</a:t>
            </a:r>
          </a:p>
        </p:txBody>
      </p:sp>
      <p:sp>
        <p:nvSpPr>
          <p:cNvPr id="83" name="Oval 82">
            <a:extLst>
              <a:ext uri="{FF2B5EF4-FFF2-40B4-BE49-F238E27FC236}">
                <a16:creationId xmlns:a16="http://schemas.microsoft.com/office/drawing/2014/main" id="{62C6BE23-4D9A-E543-A52F-92FF89B73C1D}"/>
              </a:ext>
            </a:extLst>
          </p:cNvPr>
          <p:cNvSpPr/>
          <p:nvPr/>
        </p:nvSpPr>
        <p:spPr>
          <a:xfrm>
            <a:off x="4134038" y="3406347"/>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l</a:t>
            </a:r>
          </a:p>
        </p:txBody>
      </p:sp>
      <p:sp>
        <p:nvSpPr>
          <p:cNvPr id="84" name="Oval 83">
            <a:extLst>
              <a:ext uri="{FF2B5EF4-FFF2-40B4-BE49-F238E27FC236}">
                <a16:creationId xmlns:a16="http://schemas.microsoft.com/office/drawing/2014/main" id="{B6A503A3-F9CE-3A4C-9B55-54A80C126362}"/>
              </a:ext>
            </a:extLst>
          </p:cNvPr>
          <p:cNvSpPr/>
          <p:nvPr/>
        </p:nvSpPr>
        <p:spPr>
          <a:xfrm>
            <a:off x="4129569" y="4267366"/>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o</a:t>
            </a:r>
          </a:p>
        </p:txBody>
      </p:sp>
      <p:sp>
        <p:nvSpPr>
          <p:cNvPr id="85" name="Oval 84">
            <a:extLst>
              <a:ext uri="{FF2B5EF4-FFF2-40B4-BE49-F238E27FC236}">
                <a16:creationId xmlns:a16="http://schemas.microsoft.com/office/drawing/2014/main" id="{ECB74058-F85B-ED49-AB58-30E6A6E2DDFA}"/>
              </a:ext>
            </a:extLst>
          </p:cNvPr>
          <p:cNvSpPr/>
          <p:nvPr/>
        </p:nvSpPr>
        <p:spPr>
          <a:xfrm>
            <a:off x="4988087" y="2909613"/>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g</a:t>
            </a:r>
          </a:p>
        </p:txBody>
      </p:sp>
      <p:sp>
        <p:nvSpPr>
          <p:cNvPr id="86" name="Oval 85">
            <a:extLst>
              <a:ext uri="{FF2B5EF4-FFF2-40B4-BE49-F238E27FC236}">
                <a16:creationId xmlns:a16="http://schemas.microsoft.com/office/drawing/2014/main" id="{326A8EBF-F560-9F42-89D3-F93DE0A341F9}"/>
              </a:ext>
            </a:extLst>
          </p:cNvPr>
          <p:cNvSpPr/>
          <p:nvPr/>
        </p:nvSpPr>
        <p:spPr>
          <a:xfrm>
            <a:off x="4988087" y="3917000"/>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h</a:t>
            </a:r>
          </a:p>
        </p:txBody>
      </p:sp>
      <p:cxnSp>
        <p:nvCxnSpPr>
          <p:cNvPr id="87" name="Straight Arrow Connector 86">
            <a:extLst>
              <a:ext uri="{FF2B5EF4-FFF2-40B4-BE49-F238E27FC236}">
                <a16:creationId xmlns:a16="http://schemas.microsoft.com/office/drawing/2014/main" id="{2B1FED12-32CE-A944-A1FC-4C9876513A66}"/>
              </a:ext>
            </a:extLst>
          </p:cNvPr>
          <p:cNvCxnSpPr>
            <a:cxnSpLocks/>
            <a:stCxn id="78" idx="3"/>
            <a:endCxn id="80" idx="7"/>
          </p:cNvCxnSpPr>
          <p:nvPr/>
        </p:nvCxnSpPr>
        <p:spPr>
          <a:xfrm flipH="1">
            <a:off x="4574277" y="1507978"/>
            <a:ext cx="489826" cy="199216"/>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7EE6F75F-2F3D-3B40-A196-C3C90224A0EC}"/>
              </a:ext>
            </a:extLst>
          </p:cNvPr>
          <p:cNvCxnSpPr>
            <a:cxnSpLocks/>
            <a:stCxn id="80" idx="4"/>
            <a:endCxn id="82" idx="0"/>
          </p:cNvCxnSpPr>
          <p:nvPr/>
        </p:nvCxnSpPr>
        <p:spPr>
          <a:xfrm flipH="1">
            <a:off x="4384070" y="2134025"/>
            <a:ext cx="13408" cy="411304"/>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B81FAA0-F821-B742-8D91-9C67D2194E99}"/>
              </a:ext>
            </a:extLst>
          </p:cNvPr>
          <p:cNvCxnSpPr>
            <a:cxnSpLocks/>
            <a:stCxn id="82" idx="4"/>
            <a:endCxn id="83" idx="0"/>
          </p:cNvCxnSpPr>
          <p:nvPr/>
        </p:nvCxnSpPr>
        <p:spPr>
          <a:xfrm>
            <a:off x="4384070" y="3045393"/>
            <a:ext cx="0" cy="360955"/>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CCDC443F-82D5-2C42-B002-D9D2550FBE85}"/>
              </a:ext>
            </a:extLst>
          </p:cNvPr>
          <p:cNvCxnSpPr>
            <a:cxnSpLocks/>
            <a:stCxn id="83" idx="4"/>
            <a:endCxn id="84" idx="0"/>
          </p:cNvCxnSpPr>
          <p:nvPr/>
        </p:nvCxnSpPr>
        <p:spPr>
          <a:xfrm flipH="1">
            <a:off x="4379601" y="3906412"/>
            <a:ext cx="4469" cy="360955"/>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CB1C23BD-E1E2-A141-A410-4ECFA4EF2EA7}"/>
              </a:ext>
            </a:extLst>
          </p:cNvPr>
          <p:cNvCxnSpPr>
            <a:cxnSpLocks/>
            <a:stCxn id="78" idx="4"/>
            <a:endCxn id="81" idx="0"/>
          </p:cNvCxnSpPr>
          <p:nvPr/>
        </p:nvCxnSpPr>
        <p:spPr>
          <a:xfrm>
            <a:off x="5240901" y="1581211"/>
            <a:ext cx="0" cy="418851"/>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0CD2CBEE-6B10-C645-8077-EB5FAAFB3646}"/>
              </a:ext>
            </a:extLst>
          </p:cNvPr>
          <p:cNvCxnSpPr>
            <a:cxnSpLocks/>
            <a:stCxn id="81" idx="4"/>
            <a:endCxn id="85" idx="0"/>
          </p:cNvCxnSpPr>
          <p:nvPr/>
        </p:nvCxnSpPr>
        <p:spPr>
          <a:xfrm flipH="1">
            <a:off x="5238120" y="2500127"/>
            <a:ext cx="2782" cy="409487"/>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C6352C5-437E-2344-B0FF-78FE05635CC8}"/>
              </a:ext>
            </a:extLst>
          </p:cNvPr>
          <p:cNvCxnSpPr>
            <a:cxnSpLocks/>
            <a:stCxn id="85" idx="4"/>
            <a:endCxn id="86" idx="0"/>
          </p:cNvCxnSpPr>
          <p:nvPr/>
        </p:nvCxnSpPr>
        <p:spPr>
          <a:xfrm>
            <a:off x="5238119" y="3409677"/>
            <a:ext cx="0" cy="507323"/>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94" name="Oval 93">
            <a:extLst>
              <a:ext uri="{FF2B5EF4-FFF2-40B4-BE49-F238E27FC236}">
                <a16:creationId xmlns:a16="http://schemas.microsoft.com/office/drawing/2014/main" id="{AF97DB00-4874-BE48-82DB-13C1C28468D2}"/>
              </a:ext>
            </a:extLst>
          </p:cNvPr>
          <p:cNvSpPr/>
          <p:nvPr/>
        </p:nvSpPr>
        <p:spPr>
          <a:xfrm>
            <a:off x="6551957" y="2874537"/>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t</a:t>
            </a:r>
          </a:p>
        </p:txBody>
      </p:sp>
      <p:cxnSp>
        <p:nvCxnSpPr>
          <p:cNvPr id="95" name="Straight Arrow Connector 94">
            <a:extLst>
              <a:ext uri="{FF2B5EF4-FFF2-40B4-BE49-F238E27FC236}">
                <a16:creationId xmlns:a16="http://schemas.microsoft.com/office/drawing/2014/main" id="{F9CC0F26-185F-C340-8CF0-B01C4097F9FA}"/>
              </a:ext>
            </a:extLst>
          </p:cNvPr>
          <p:cNvCxnSpPr>
            <a:cxnSpLocks/>
            <a:stCxn id="71" idx="3"/>
            <a:endCxn id="94" idx="0"/>
          </p:cNvCxnSpPr>
          <p:nvPr/>
        </p:nvCxnSpPr>
        <p:spPr>
          <a:xfrm flipH="1">
            <a:off x="6801989" y="2644873"/>
            <a:ext cx="139215" cy="229664"/>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ED857A49-7138-A04E-8EB3-684BDED43FA8}"/>
              </a:ext>
            </a:extLst>
          </p:cNvPr>
          <p:cNvSpPr/>
          <p:nvPr/>
        </p:nvSpPr>
        <p:spPr>
          <a:xfrm>
            <a:off x="6268357" y="3475728"/>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t</a:t>
            </a:r>
          </a:p>
        </p:txBody>
      </p:sp>
      <p:sp>
        <p:nvSpPr>
          <p:cNvPr id="97" name="Oval 96">
            <a:extLst>
              <a:ext uri="{FF2B5EF4-FFF2-40B4-BE49-F238E27FC236}">
                <a16:creationId xmlns:a16="http://schemas.microsoft.com/office/drawing/2014/main" id="{AC7B06D3-57D1-FC42-BE91-CBE53854BCE6}"/>
              </a:ext>
            </a:extLst>
          </p:cNvPr>
          <p:cNvSpPr/>
          <p:nvPr/>
        </p:nvSpPr>
        <p:spPr>
          <a:xfrm>
            <a:off x="5989747" y="4106937"/>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l</a:t>
            </a:r>
          </a:p>
        </p:txBody>
      </p:sp>
      <p:sp>
        <p:nvSpPr>
          <p:cNvPr id="98" name="Oval 97">
            <a:extLst>
              <a:ext uri="{FF2B5EF4-FFF2-40B4-BE49-F238E27FC236}">
                <a16:creationId xmlns:a16="http://schemas.microsoft.com/office/drawing/2014/main" id="{CC8C46ED-E845-6146-B985-B50D1BB07BAC}"/>
              </a:ext>
            </a:extLst>
          </p:cNvPr>
          <p:cNvSpPr/>
          <p:nvPr/>
        </p:nvSpPr>
        <p:spPr>
          <a:xfrm>
            <a:off x="5739715" y="4731681"/>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e</a:t>
            </a:r>
          </a:p>
        </p:txBody>
      </p:sp>
      <p:cxnSp>
        <p:nvCxnSpPr>
          <p:cNvPr id="99" name="Straight Arrow Connector 98">
            <a:extLst>
              <a:ext uri="{FF2B5EF4-FFF2-40B4-BE49-F238E27FC236}">
                <a16:creationId xmlns:a16="http://schemas.microsoft.com/office/drawing/2014/main" id="{FD114510-CCF1-3F4A-ACB7-DED19BCF0BDE}"/>
              </a:ext>
            </a:extLst>
          </p:cNvPr>
          <p:cNvCxnSpPr>
            <a:cxnSpLocks/>
            <a:stCxn id="94" idx="3"/>
            <a:endCxn id="96" idx="0"/>
          </p:cNvCxnSpPr>
          <p:nvPr/>
        </p:nvCxnSpPr>
        <p:spPr>
          <a:xfrm flipH="1">
            <a:off x="6518389" y="3301368"/>
            <a:ext cx="106802" cy="174361"/>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C4B0C0E8-8A79-BE49-8F2B-A7F4E0BCAD36}"/>
              </a:ext>
            </a:extLst>
          </p:cNvPr>
          <p:cNvCxnSpPr>
            <a:cxnSpLocks/>
            <a:stCxn id="96" idx="3"/>
            <a:endCxn id="97" idx="0"/>
          </p:cNvCxnSpPr>
          <p:nvPr/>
        </p:nvCxnSpPr>
        <p:spPr>
          <a:xfrm flipH="1">
            <a:off x="6239779" y="3902559"/>
            <a:ext cx="101811" cy="204378"/>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24A3A374-A846-624B-B887-3E0BE9F949AE}"/>
              </a:ext>
            </a:extLst>
          </p:cNvPr>
          <p:cNvCxnSpPr>
            <a:cxnSpLocks/>
            <a:stCxn id="97" idx="3"/>
            <a:endCxn id="98" idx="0"/>
          </p:cNvCxnSpPr>
          <p:nvPr/>
        </p:nvCxnSpPr>
        <p:spPr>
          <a:xfrm flipH="1">
            <a:off x="5989747" y="4533768"/>
            <a:ext cx="73233" cy="197913"/>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02" name="Oval 101">
            <a:extLst>
              <a:ext uri="{FF2B5EF4-FFF2-40B4-BE49-F238E27FC236}">
                <a16:creationId xmlns:a16="http://schemas.microsoft.com/office/drawing/2014/main" id="{8DD788A1-2B3B-BC4F-B6EC-EC0D6946AC7A}"/>
              </a:ext>
            </a:extLst>
          </p:cNvPr>
          <p:cNvSpPr/>
          <p:nvPr/>
        </p:nvSpPr>
        <p:spPr>
          <a:xfrm>
            <a:off x="6968966" y="3693441"/>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a</a:t>
            </a:r>
          </a:p>
        </p:txBody>
      </p:sp>
      <p:cxnSp>
        <p:nvCxnSpPr>
          <p:cNvPr id="103" name="Straight Arrow Connector 102">
            <a:extLst>
              <a:ext uri="{FF2B5EF4-FFF2-40B4-BE49-F238E27FC236}">
                <a16:creationId xmlns:a16="http://schemas.microsoft.com/office/drawing/2014/main" id="{CA320AD1-920F-8241-9CB8-95B5A462B70E}"/>
              </a:ext>
            </a:extLst>
          </p:cNvPr>
          <p:cNvCxnSpPr>
            <a:cxnSpLocks/>
            <a:stCxn id="94" idx="5"/>
            <a:endCxn id="102" idx="0"/>
          </p:cNvCxnSpPr>
          <p:nvPr/>
        </p:nvCxnSpPr>
        <p:spPr>
          <a:xfrm>
            <a:off x="6978788" y="3301368"/>
            <a:ext cx="240210" cy="392074"/>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04" name="Oval 103">
            <a:extLst>
              <a:ext uri="{FF2B5EF4-FFF2-40B4-BE49-F238E27FC236}">
                <a16:creationId xmlns:a16="http://schemas.microsoft.com/office/drawing/2014/main" id="{6A38F633-09ED-BB41-B39D-C29F0A77346D}"/>
              </a:ext>
            </a:extLst>
          </p:cNvPr>
          <p:cNvSpPr/>
          <p:nvPr/>
        </p:nvSpPr>
        <p:spPr>
          <a:xfrm>
            <a:off x="7400446" y="4446793"/>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c</a:t>
            </a:r>
          </a:p>
        </p:txBody>
      </p:sp>
      <p:cxnSp>
        <p:nvCxnSpPr>
          <p:cNvPr id="105" name="Straight Arrow Connector 104">
            <a:extLst>
              <a:ext uri="{FF2B5EF4-FFF2-40B4-BE49-F238E27FC236}">
                <a16:creationId xmlns:a16="http://schemas.microsoft.com/office/drawing/2014/main" id="{8C84B785-DEFC-F446-80BD-26D763ABA279}"/>
              </a:ext>
            </a:extLst>
          </p:cNvPr>
          <p:cNvCxnSpPr>
            <a:cxnSpLocks/>
            <a:stCxn id="102" idx="5"/>
            <a:endCxn id="104" idx="0"/>
          </p:cNvCxnSpPr>
          <p:nvPr/>
        </p:nvCxnSpPr>
        <p:spPr>
          <a:xfrm>
            <a:off x="7395797" y="4120273"/>
            <a:ext cx="254681" cy="326521"/>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1BE375A4-DD25-944F-9E1F-24EEEB55DEA6}"/>
              </a:ext>
            </a:extLst>
          </p:cNvPr>
          <p:cNvSpPr/>
          <p:nvPr/>
        </p:nvSpPr>
        <p:spPr>
          <a:xfrm>
            <a:off x="7418040" y="3146184"/>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a:t>
            </a:r>
          </a:p>
        </p:txBody>
      </p:sp>
      <p:cxnSp>
        <p:nvCxnSpPr>
          <p:cNvPr id="107" name="Straight Arrow Connector 106">
            <a:extLst>
              <a:ext uri="{FF2B5EF4-FFF2-40B4-BE49-F238E27FC236}">
                <a16:creationId xmlns:a16="http://schemas.microsoft.com/office/drawing/2014/main" id="{AD4D4422-4691-DB48-9DF8-5D3ECBFD5CA4}"/>
              </a:ext>
            </a:extLst>
          </p:cNvPr>
          <p:cNvCxnSpPr>
            <a:cxnSpLocks/>
            <a:stCxn id="71" idx="5"/>
            <a:endCxn id="106" idx="0"/>
          </p:cNvCxnSpPr>
          <p:nvPr/>
        </p:nvCxnSpPr>
        <p:spPr>
          <a:xfrm>
            <a:off x="7294803" y="2644873"/>
            <a:ext cx="373270" cy="501311"/>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08" name="Oval 107">
            <a:extLst>
              <a:ext uri="{FF2B5EF4-FFF2-40B4-BE49-F238E27FC236}">
                <a16:creationId xmlns:a16="http://schemas.microsoft.com/office/drawing/2014/main" id="{EAD230EF-C516-D042-B3C1-9FA5EA81F91E}"/>
              </a:ext>
            </a:extLst>
          </p:cNvPr>
          <p:cNvSpPr/>
          <p:nvPr/>
        </p:nvSpPr>
        <p:spPr>
          <a:xfrm>
            <a:off x="5909721" y="1608003"/>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o</a:t>
            </a:r>
          </a:p>
        </p:txBody>
      </p:sp>
      <p:sp>
        <p:nvSpPr>
          <p:cNvPr id="109" name="Oval 108">
            <a:extLst>
              <a:ext uri="{FF2B5EF4-FFF2-40B4-BE49-F238E27FC236}">
                <a16:creationId xmlns:a16="http://schemas.microsoft.com/office/drawing/2014/main" id="{A1CC427F-5A14-104D-9061-4119A347322A}"/>
              </a:ext>
            </a:extLst>
          </p:cNvPr>
          <p:cNvSpPr/>
          <p:nvPr/>
        </p:nvSpPr>
        <p:spPr>
          <a:xfrm>
            <a:off x="5896313" y="2519371"/>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w</a:t>
            </a:r>
          </a:p>
        </p:txBody>
      </p:sp>
      <p:cxnSp>
        <p:nvCxnSpPr>
          <p:cNvPr id="110" name="Straight Arrow Connector 109">
            <a:extLst>
              <a:ext uri="{FF2B5EF4-FFF2-40B4-BE49-F238E27FC236}">
                <a16:creationId xmlns:a16="http://schemas.microsoft.com/office/drawing/2014/main" id="{03819645-A5CF-754D-991F-D930C5EAE665}"/>
              </a:ext>
            </a:extLst>
          </p:cNvPr>
          <p:cNvCxnSpPr>
            <a:cxnSpLocks/>
            <a:stCxn id="78" idx="6"/>
            <a:endCxn id="108" idx="1"/>
          </p:cNvCxnSpPr>
          <p:nvPr/>
        </p:nvCxnSpPr>
        <p:spPr>
          <a:xfrm>
            <a:off x="5490933" y="1331180"/>
            <a:ext cx="492021" cy="350057"/>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869656D1-2980-0942-820F-40D5FD182C30}"/>
              </a:ext>
            </a:extLst>
          </p:cNvPr>
          <p:cNvCxnSpPr>
            <a:cxnSpLocks/>
            <a:stCxn id="108" idx="4"/>
            <a:endCxn id="109" idx="0"/>
          </p:cNvCxnSpPr>
          <p:nvPr/>
        </p:nvCxnSpPr>
        <p:spPr>
          <a:xfrm flipH="1">
            <a:off x="6146346" y="2108068"/>
            <a:ext cx="13408" cy="411304"/>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635F0D8C-C00F-914C-AAD6-E295DFE9086E}"/>
              </a:ext>
            </a:extLst>
          </p:cNvPr>
          <p:cNvSpPr/>
          <p:nvPr/>
        </p:nvSpPr>
        <p:spPr>
          <a:xfrm>
            <a:off x="1093668" y="1772029"/>
            <a:ext cx="1541534" cy="377505"/>
          </a:xfrm>
          <a:prstGeom prst="rect">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dirty="0">
              <a:solidFill>
                <a:schemeClr val="accent4">
                  <a:lumMod val="50000"/>
                </a:schemeClr>
              </a:solidFill>
            </a:endParaRPr>
          </a:p>
        </p:txBody>
      </p:sp>
      <p:sp>
        <p:nvSpPr>
          <p:cNvPr id="113" name="Rectangle 112">
            <a:extLst>
              <a:ext uri="{FF2B5EF4-FFF2-40B4-BE49-F238E27FC236}">
                <a16:creationId xmlns:a16="http://schemas.microsoft.com/office/drawing/2014/main" id="{DB9286D8-C9ED-4649-8C29-BF5AFC22E22F}"/>
              </a:ext>
            </a:extLst>
          </p:cNvPr>
          <p:cNvSpPr/>
          <p:nvPr/>
        </p:nvSpPr>
        <p:spPr>
          <a:xfrm>
            <a:off x="1151374" y="1741490"/>
            <a:ext cx="304892" cy="461665"/>
          </a:xfrm>
          <a:prstGeom prst="rect">
            <a:avLst/>
          </a:prstGeom>
        </p:spPr>
        <p:txBody>
          <a:bodyPr wrap="none">
            <a:spAutoFit/>
          </a:bodyPr>
          <a:lstStyle/>
          <a:p>
            <a:r>
              <a:rPr lang="en-US" sz="2400" dirty="0">
                <a:solidFill>
                  <a:schemeClr val="accent4">
                    <a:lumMod val="50000"/>
                  </a:schemeClr>
                </a:solidFill>
              </a:rPr>
              <a:t>s</a:t>
            </a:r>
          </a:p>
        </p:txBody>
      </p:sp>
      <p:sp>
        <p:nvSpPr>
          <p:cNvPr id="114" name="Rectangle 113">
            <a:extLst>
              <a:ext uri="{FF2B5EF4-FFF2-40B4-BE49-F238E27FC236}">
                <a16:creationId xmlns:a16="http://schemas.microsoft.com/office/drawing/2014/main" id="{3A74CA2D-81A4-A74B-93DE-9A69CBADEC7A}"/>
              </a:ext>
            </a:extLst>
          </p:cNvPr>
          <p:cNvSpPr/>
          <p:nvPr/>
        </p:nvSpPr>
        <p:spPr>
          <a:xfrm>
            <a:off x="1275807" y="1741693"/>
            <a:ext cx="338554" cy="461665"/>
          </a:xfrm>
          <a:prstGeom prst="rect">
            <a:avLst/>
          </a:prstGeom>
        </p:spPr>
        <p:txBody>
          <a:bodyPr wrap="none">
            <a:spAutoFit/>
          </a:bodyPr>
          <a:lstStyle/>
          <a:p>
            <a:r>
              <a:rPr lang="en-US" sz="2400" dirty="0">
                <a:solidFill>
                  <a:schemeClr val="accent4">
                    <a:lumMod val="50000"/>
                  </a:schemeClr>
                </a:solidFill>
              </a:rPr>
              <a:t>e</a:t>
            </a:r>
          </a:p>
        </p:txBody>
      </p:sp>
      <p:sp>
        <p:nvSpPr>
          <p:cNvPr id="115" name="Rectangle 114">
            <a:extLst>
              <a:ext uri="{FF2B5EF4-FFF2-40B4-BE49-F238E27FC236}">
                <a16:creationId xmlns:a16="http://schemas.microsoft.com/office/drawing/2014/main" id="{78CEFFC9-3B7B-7048-90DE-BE54DBCC34D2}"/>
              </a:ext>
            </a:extLst>
          </p:cNvPr>
          <p:cNvSpPr/>
          <p:nvPr/>
        </p:nvSpPr>
        <p:spPr>
          <a:xfrm>
            <a:off x="1439884" y="1741490"/>
            <a:ext cx="332142" cy="461665"/>
          </a:xfrm>
          <a:prstGeom prst="rect">
            <a:avLst/>
          </a:prstGeom>
        </p:spPr>
        <p:txBody>
          <a:bodyPr wrap="none">
            <a:spAutoFit/>
          </a:bodyPr>
          <a:lstStyle/>
          <a:p>
            <a:r>
              <a:rPr lang="en-US" sz="2400" dirty="0">
                <a:solidFill>
                  <a:schemeClr val="accent4">
                    <a:lumMod val="50000"/>
                  </a:schemeClr>
                </a:solidFill>
              </a:rPr>
              <a:t>a</a:t>
            </a:r>
          </a:p>
        </p:txBody>
      </p:sp>
      <p:grpSp>
        <p:nvGrpSpPr>
          <p:cNvPr id="116" name="Group 115">
            <a:extLst>
              <a:ext uri="{FF2B5EF4-FFF2-40B4-BE49-F238E27FC236}">
                <a16:creationId xmlns:a16="http://schemas.microsoft.com/office/drawing/2014/main" id="{67EB212E-D6DB-F542-8A69-DFFA4EFD21EF}"/>
              </a:ext>
            </a:extLst>
          </p:cNvPr>
          <p:cNvGrpSpPr/>
          <p:nvPr/>
        </p:nvGrpSpPr>
        <p:grpSpPr>
          <a:xfrm>
            <a:off x="1406136" y="2149533"/>
            <a:ext cx="837882" cy="917082"/>
            <a:chOff x="612485" y="3159430"/>
            <a:chExt cx="1117175" cy="1222776"/>
          </a:xfrm>
        </p:grpSpPr>
        <p:sp>
          <p:nvSpPr>
            <p:cNvPr id="117" name="TextBox 116">
              <a:extLst>
                <a:ext uri="{FF2B5EF4-FFF2-40B4-BE49-F238E27FC236}">
                  <a16:creationId xmlns:a16="http://schemas.microsoft.com/office/drawing/2014/main" id="{E00C86D3-8D6D-6C46-9DD8-273E10B7F891}"/>
                </a:ext>
              </a:extLst>
            </p:cNvPr>
            <p:cNvSpPr txBox="1"/>
            <p:nvPr/>
          </p:nvSpPr>
          <p:spPr>
            <a:xfrm>
              <a:off x="618244" y="3159430"/>
              <a:ext cx="1111416" cy="861774"/>
            </a:xfrm>
            <a:prstGeom prst="rect">
              <a:avLst/>
            </a:prstGeom>
            <a:noFill/>
          </p:spPr>
          <p:txBody>
            <a:bodyPr wrap="none" rtlCol="0">
              <a:spAutoFit/>
            </a:bodyPr>
            <a:lstStyle/>
            <a:p>
              <a:r>
                <a:rPr lang="en-US" i="1" dirty="0">
                  <a:solidFill>
                    <a:srgbClr val="FF0000"/>
                  </a:solidFill>
                </a:rPr>
                <a:t>Sea</a:t>
              </a:r>
              <a:r>
                <a:rPr lang="en-US" i="1" dirty="0"/>
                <a:t>ttle</a:t>
              </a:r>
            </a:p>
            <a:p>
              <a:r>
                <a:rPr lang="en-US" i="1" dirty="0" err="1">
                  <a:solidFill>
                    <a:srgbClr val="FF0000"/>
                  </a:solidFill>
                </a:rPr>
                <a:t>Sea</a:t>
              </a:r>
              <a:r>
                <a:rPr lang="en-US" i="1" dirty="0" err="1"/>
                <a:t>tac</a:t>
              </a:r>
              <a:endParaRPr lang="en-US" i="1" dirty="0"/>
            </a:p>
          </p:txBody>
        </p:sp>
        <p:sp>
          <p:nvSpPr>
            <p:cNvPr id="118" name="Rectangle 117">
              <a:extLst>
                <a:ext uri="{FF2B5EF4-FFF2-40B4-BE49-F238E27FC236}">
                  <a16:creationId xmlns:a16="http://schemas.microsoft.com/office/drawing/2014/main" id="{C3D361DF-3FFD-D443-A6CA-BE45E71083AD}"/>
                </a:ext>
              </a:extLst>
            </p:cNvPr>
            <p:cNvSpPr/>
            <p:nvPr/>
          </p:nvSpPr>
          <p:spPr>
            <a:xfrm>
              <a:off x="612485" y="3889763"/>
              <a:ext cx="671551" cy="492443"/>
            </a:xfrm>
            <a:prstGeom prst="rect">
              <a:avLst/>
            </a:prstGeom>
          </p:spPr>
          <p:txBody>
            <a:bodyPr wrap="none">
              <a:spAutoFit/>
            </a:bodyPr>
            <a:lstStyle/>
            <a:p>
              <a:r>
                <a:rPr lang="en-US" i="1" dirty="0">
                  <a:solidFill>
                    <a:srgbClr val="FF0000"/>
                  </a:solidFill>
                </a:rPr>
                <a:t>sea</a:t>
              </a:r>
              <a:endParaRPr lang="en-US" i="1" dirty="0"/>
            </a:p>
          </p:txBody>
        </p:sp>
      </p:grpSp>
      <p:pic>
        <p:nvPicPr>
          <p:cNvPr id="2" name="Picture 1">
            <a:extLst>
              <a:ext uri="{FF2B5EF4-FFF2-40B4-BE49-F238E27FC236}">
                <a16:creationId xmlns:a16="http://schemas.microsoft.com/office/drawing/2014/main" id="{D9AD1696-70F3-A277-456D-14B25FB60383}"/>
              </a:ext>
            </a:extLst>
          </p:cNvPr>
          <p:cNvPicPr>
            <a:picLocks noChangeAspect="1"/>
          </p:cNvPicPr>
          <p:nvPr/>
        </p:nvPicPr>
        <p:blipFill>
          <a:blip r:embed="rId2"/>
          <a:stretch>
            <a:fillRect/>
          </a:stretch>
        </p:blipFill>
        <p:spPr>
          <a:xfrm>
            <a:off x="329035" y="4171791"/>
            <a:ext cx="2781718" cy="238830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9B42A749-9007-05E1-D3ED-0F0C5EB4E96F}"/>
              </a:ext>
            </a:extLst>
          </p:cNvPr>
          <p:cNvSpPr txBox="1"/>
          <p:nvPr/>
        </p:nvSpPr>
        <p:spPr>
          <a:xfrm>
            <a:off x="3110753" y="6429290"/>
            <a:ext cx="780983" cy="261610"/>
          </a:xfrm>
          <a:prstGeom prst="rect">
            <a:avLst/>
          </a:prstGeom>
          <a:noFill/>
        </p:spPr>
        <p:txBody>
          <a:bodyPr wrap="none" rtlCol="0">
            <a:spAutoFit/>
          </a:bodyPr>
          <a:lstStyle/>
          <a:p>
            <a:r>
              <a:rPr lang="en-US" sz="1100" i="1" dirty="0">
                <a:solidFill>
                  <a:srgbClr val="010000"/>
                </a:solidFill>
              </a:rPr>
              <a:t>#recursion</a:t>
            </a:r>
          </a:p>
        </p:txBody>
      </p:sp>
    </p:spTree>
    <p:extLst>
      <p:ext uri="{BB962C8B-B14F-4D97-AF65-F5344CB8AC3E}">
        <p14:creationId xmlns:p14="http://schemas.microsoft.com/office/powerpoint/2010/main" val="289394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500" fill="hold"/>
                                        <p:tgtEl>
                                          <p:spTgt spid="69"/>
                                        </p:tgtEl>
                                        <p:attrNameLst>
                                          <p:attrName>style.color</p:attrName>
                                        </p:attrNameLst>
                                      </p:cBhvr>
                                      <p:to>
                                        <a:srgbClr val="FF2600"/>
                                      </p:to>
                                    </p:animClr>
                                  </p:childTnLst>
                                </p:cTn>
                              </p:par>
                              <p:par>
                                <p:cTn id="15" presetID="3" presetClass="emph" presetSubtype="2" fill="hold" grpId="0" nodeType="withEffect">
                                  <p:stCondLst>
                                    <p:cond delay="500"/>
                                  </p:stCondLst>
                                  <p:childTnLst>
                                    <p:animClr clrSpc="rgb" dir="cw">
                                      <p:cBhvr override="childStyle">
                                        <p:cTn id="16" dur="500" fill="hold"/>
                                        <p:tgtEl>
                                          <p:spTgt spid="70"/>
                                        </p:tgtEl>
                                        <p:attrNameLst>
                                          <p:attrName>style.color</p:attrName>
                                        </p:attrNameLst>
                                      </p:cBhvr>
                                      <p:to>
                                        <a:srgbClr val="FF2600"/>
                                      </p:to>
                                    </p:animClr>
                                  </p:childTnLst>
                                </p:cTn>
                              </p:par>
                              <p:par>
                                <p:cTn id="17" presetID="3" presetClass="emph" presetSubtype="2" fill="hold" grpId="0" nodeType="withEffect">
                                  <p:stCondLst>
                                    <p:cond delay="1000"/>
                                  </p:stCondLst>
                                  <p:childTnLst>
                                    <p:animClr clrSpc="rgb" dir="cw">
                                      <p:cBhvr override="childStyle">
                                        <p:cTn id="18" dur="500" fill="hold"/>
                                        <p:tgtEl>
                                          <p:spTgt spid="71"/>
                                        </p:tgtEl>
                                        <p:attrNameLst>
                                          <p:attrName>style.color</p:attrName>
                                        </p:attrNameLst>
                                      </p:cBhvr>
                                      <p:to>
                                        <a:srgbClr val="FF2600"/>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113" grpId="0"/>
      <p:bldP spid="114" grpId="0"/>
      <p:bldP spid="115"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B0CC355-7315-3E46-9BDD-4491846FA388}"/>
              </a:ext>
            </a:extLst>
          </p:cNvPr>
          <p:cNvGrpSpPr/>
          <p:nvPr/>
        </p:nvGrpSpPr>
        <p:grpSpPr>
          <a:xfrm>
            <a:off x="393255" y="3956446"/>
            <a:ext cx="4110688" cy="521264"/>
            <a:chOff x="1280250" y="5998281"/>
            <a:chExt cx="4495521" cy="570063"/>
          </a:xfrm>
        </p:grpSpPr>
        <p:grpSp>
          <p:nvGrpSpPr>
            <p:cNvPr id="36" name="Group 35">
              <a:extLst>
                <a:ext uri="{FF2B5EF4-FFF2-40B4-BE49-F238E27FC236}">
                  <a16:creationId xmlns:a16="http://schemas.microsoft.com/office/drawing/2014/main" id="{F8CA7232-9BB9-C445-AD7E-341C0B857D8E}"/>
                </a:ext>
              </a:extLst>
            </p:cNvPr>
            <p:cNvGrpSpPr/>
            <p:nvPr/>
          </p:nvGrpSpPr>
          <p:grpSpPr>
            <a:xfrm>
              <a:off x="1280250" y="5998281"/>
              <a:ext cx="3371641" cy="564015"/>
              <a:chOff x="6080760" y="1773936"/>
              <a:chExt cx="2029968" cy="338328"/>
            </a:xfrm>
          </p:grpSpPr>
          <p:sp>
            <p:nvSpPr>
              <p:cNvPr id="39" name="Rounded Rectangle 38">
                <a:extLst>
                  <a:ext uri="{FF2B5EF4-FFF2-40B4-BE49-F238E27FC236}">
                    <a16:creationId xmlns:a16="http://schemas.microsoft.com/office/drawing/2014/main" id="{EAE0EAA9-DBE5-A04F-BBEF-A9BE57E70A39}"/>
                  </a:ext>
                </a:extLst>
              </p:cNvPr>
              <p:cNvSpPr/>
              <p:nvPr/>
            </p:nvSpPr>
            <p:spPr>
              <a:xfrm>
                <a:off x="6080760"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8</a:t>
                </a:r>
              </a:p>
            </p:txBody>
          </p:sp>
          <p:sp>
            <p:nvSpPr>
              <p:cNvPr id="40" name="Rounded Rectangle 39">
                <a:extLst>
                  <a:ext uri="{FF2B5EF4-FFF2-40B4-BE49-F238E27FC236}">
                    <a16:creationId xmlns:a16="http://schemas.microsoft.com/office/drawing/2014/main" id="{7CBFD2C9-99ED-674D-A375-1BEECA166A89}"/>
                  </a:ext>
                </a:extLst>
              </p:cNvPr>
              <p:cNvSpPr/>
              <p:nvPr/>
            </p:nvSpPr>
            <p:spPr>
              <a:xfrm>
                <a:off x="6419088"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7</a:t>
                </a:r>
              </a:p>
            </p:txBody>
          </p:sp>
          <p:sp>
            <p:nvSpPr>
              <p:cNvPr id="41" name="Rounded Rectangle 40">
                <a:extLst>
                  <a:ext uri="{FF2B5EF4-FFF2-40B4-BE49-F238E27FC236}">
                    <a16:creationId xmlns:a16="http://schemas.microsoft.com/office/drawing/2014/main" id="{7B6E162C-A5C6-E840-8BE4-87FA6B7FBEED}"/>
                  </a:ext>
                </a:extLst>
              </p:cNvPr>
              <p:cNvSpPr/>
              <p:nvPr/>
            </p:nvSpPr>
            <p:spPr>
              <a:xfrm>
                <a:off x="6757416"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6</a:t>
                </a:r>
              </a:p>
            </p:txBody>
          </p:sp>
          <p:sp>
            <p:nvSpPr>
              <p:cNvPr id="42" name="Rounded Rectangle 41">
                <a:extLst>
                  <a:ext uri="{FF2B5EF4-FFF2-40B4-BE49-F238E27FC236}">
                    <a16:creationId xmlns:a16="http://schemas.microsoft.com/office/drawing/2014/main" id="{B6195909-8257-5D4B-B6BC-A723045DF891}"/>
                  </a:ext>
                </a:extLst>
              </p:cNvPr>
              <p:cNvSpPr/>
              <p:nvPr/>
            </p:nvSpPr>
            <p:spPr>
              <a:xfrm>
                <a:off x="7095744"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4</a:t>
                </a:r>
              </a:p>
            </p:txBody>
          </p:sp>
          <p:sp>
            <p:nvSpPr>
              <p:cNvPr id="43" name="Rounded Rectangle 42">
                <a:extLst>
                  <a:ext uri="{FF2B5EF4-FFF2-40B4-BE49-F238E27FC236}">
                    <a16:creationId xmlns:a16="http://schemas.microsoft.com/office/drawing/2014/main" id="{6CEEE7AA-F213-5C43-8681-313BFAB055CF}"/>
                  </a:ext>
                </a:extLst>
              </p:cNvPr>
              <p:cNvSpPr/>
              <p:nvPr/>
            </p:nvSpPr>
            <p:spPr>
              <a:xfrm>
                <a:off x="7434072"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3</a:t>
                </a:r>
              </a:p>
            </p:txBody>
          </p:sp>
          <p:sp>
            <p:nvSpPr>
              <p:cNvPr id="44" name="Rounded Rectangle 43">
                <a:extLst>
                  <a:ext uri="{FF2B5EF4-FFF2-40B4-BE49-F238E27FC236}">
                    <a16:creationId xmlns:a16="http://schemas.microsoft.com/office/drawing/2014/main" id="{74EDA96C-82FA-3149-A28C-CCA981B0C4F0}"/>
                  </a:ext>
                </a:extLst>
              </p:cNvPr>
              <p:cNvSpPr/>
              <p:nvPr/>
            </p:nvSpPr>
            <p:spPr>
              <a:xfrm>
                <a:off x="7772400"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5</a:t>
                </a:r>
              </a:p>
            </p:txBody>
          </p:sp>
        </p:grpSp>
        <p:sp>
          <p:nvSpPr>
            <p:cNvPr id="37" name="Rounded Rectangle 36">
              <a:extLst>
                <a:ext uri="{FF2B5EF4-FFF2-40B4-BE49-F238E27FC236}">
                  <a16:creationId xmlns:a16="http://schemas.microsoft.com/office/drawing/2014/main" id="{2609B90F-FFF7-914F-9BA8-A5F66B5AD7BE}"/>
                </a:ext>
              </a:extLst>
            </p:cNvPr>
            <p:cNvSpPr/>
            <p:nvPr/>
          </p:nvSpPr>
          <p:spPr>
            <a:xfrm>
              <a:off x="4651891" y="6004329"/>
              <a:ext cx="561940" cy="564015"/>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2</a:t>
              </a:r>
            </a:p>
          </p:txBody>
        </p:sp>
        <p:sp>
          <p:nvSpPr>
            <p:cNvPr id="38" name="Rounded Rectangle 37">
              <a:extLst>
                <a:ext uri="{FF2B5EF4-FFF2-40B4-BE49-F238E27FC236}">
                  <a16:creationId xmlns:a16="http://schemas.microsoft.com/office/drawing/2014/main" id="{990CE530-B8FC-D240-ACA9-17194DF4EDDC}"/>
                </a:ext>
              </a:extLst>
            </p:cNvPr>
            <p:cNvSpPr/>
            <p:nvPr/>
          </p:nvSpPr>
          <p:spPr>
            <a:xfrm>
              <a:off x="5213831" y="6000054"/>
              <a:ext cx="561940" cy="564015"/>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1</a:t>
              </a:r>
            </a:p>
          </p:txBody>
        </p:sp>
      </p:grpSp>
      <p:sp>
        <p:nvSpPr>
          <p:cNvPr id="45" name="TextBox 44">
            <a:extLst>
              <a:ext uri="{FF2B5EF4-FFF2-40B4-BE49-F238E27FC236}">
                <a16:creationId xmlns:a16="http://schemas.microsoft.com/office/drawing/2014/main" id="{CB1C4131-46FC-7747-B74F-9661ADF79DD8}"/>
              </a:ext>
            </a:extLst>
          </p:cNvPr>
          <p:cNvSpPr txBox="1"/>
          <p:nvPr/>
        </p:nvSpPr>
        <p:spPr>
          <a:xfrm>
            <a:off x="537040" y="3626723"/>
            <a:ext cx="282450" cy="323165"/>
          </a:xfrm>
          <a:prstGeom prst="rect">
            <a:avLst/>
          </a:prstGeom>
          <a:noFill/>
        </p:spPr>
        <p:txBody>
          <a:bodyPr wrap="none" rtlCol="0">
            <a:spAutoFit/>
          </a:bodyPr>
          <a:lstStyle/>
          <a:p>
            <a:r>
              <a:rPr lang="en-US" sz="1500" dirty="0">
                <a:solidFill>
                  <a:schemeClr val="accent3">
                    <a:lumMod val="65000"/>
                  </a:schemeClr>
                </a:solidFill>
              </a:rPr>
              <a:t>0</a:t>
            </a:r>
          </a:p>
        </p:txBody>
      </p:sp>
      <p:sp>
        <p:nvSpPr>
          <p:cNvPr id="46" name="TextBox 45">
            <a:extLst>
              <a:ext uri="{FF2B5EF4-FFF2-40B4-BE49-F238E27FC236}">
                <a16:creationId xmlns:a16="http://schemas.microsoft.com/office/drawing/2014/main" id="{8C615AA3-994A-A54B-98B8-FA2E283BB6C2}"/>
              </a:ext>
            </a:extLst>
          </p:cNvPr>
          <p:cNvSpPr txBox="1"/>
          <p:nvPr/>
        </p:nvSpPr>
        <p:spPr>
          <a:xfrm>
            <a:off x="1050877" y="3626723"/>
            <a:ext cx="282450" cy="323165"/>
          </a:xfrm>
          <a:prstGeom prst="rect">
            <a:avLst/>
          </a:prstGeom>
          <a:noFill/>
        </p:spPr>
        <p:txBody>
          <a:bodyPr wrap="none" rtlCol="0">
            <a:spAutoFit/>
          </a:bodyPr>
          <a:lstStyle/>
          <a:p>
            <a:r>
              <a:rPr lang="en-US" sz="1500" dirty="0">
                <a:solidFill>
                  <a:schemeClr val="accent3">
                    <a:lumMod val="65000"/>
                  </a:schemeClr>
                </a:solidFill>
              </a:rPr>
              <a:t>1</a:t>
            </a:r>
          </a:p>
        </p:txBody>
      </p:sp>
      <p:sp>
        <p:nvSpPr>
          <p:cNvPr id="47" name="TextBox 46">
            <a:extLst>
              <a:ext uri="{FF2B5EF4-FFF2-40B4-BE49-F238E27FC236}">
                <a16:creationId xmlns:a16="http://schemas.microsoft.com/office/drawing/2014/main" id="{3DC2E70B-0A12-0A42-9373-CF4654B1A317}"/>
              </a:ext>
            </a:extLst>
          </p:cNvPr>
          <p:cNvSpPr txBox="1"/>
          <p:nvPr/>
        </p:nvSpPr>
        <p:spPr>
          <a:xfrm>
            <a:off x="1564713" y="3626723"/>
            <a:ext cx="282450" cy="323165"/>
          </a:xfrm>
          <a:prstGeom prst="rect">
            <a:avLst/>
          </a:prstGeom>
          <a:noFill/>
        </p:spPr>
        <p:txBody>
          <a:bodyPr wrap="none" rtlCol="0">
            <a:spAutoFit/>
          </a:bodyPr>
          <a:lstStyle/>
          <a:p>
            <a:r>
              <a:rPr lang="en-US" sz="1500" dirty="0">
                <a:solidFill>
                  <a:schemeClr val="accent3">
                    <a:lumMod val="65000"/>
                  </a:schemeClr>
                </a:solidFill>
              </a:rPr>
              <a:t>2</a:t>
            </a:r>
          </a:p>
        </p:txBody>
      </p:sp>
      <p:sp>
        <p:nvSpPr>
          <p:cNvPr id="48" name="TextBox 47">
            <a:extLst>
              <a:ext uri="{FF2B5EF4-FFF2-40B4-BE49-F238E27FC236}">
                <a16:creationId xmlns:a16="http://schemas.microsoft.com/office/drawing/2014/main" id="{77A2C3C9-F38F-7A43-8620-A2A4E9205F9E}"/>
              </a:ext>
            </a:extLst>
          </p:cNvPr>
          <p:cNvSpPr txBox="1"/>
          <p:nvPr/>
        </p:nvSpPr>
        <p:spPr>
          <a:xfrm>
            <a:off x="2078549" y="3626723"/>
            <a:ext cx="226265" cy="323165"/>
          </a:xfrm>
          <a:prstGeom prst="rect">
            <a:avLst/>
          </a:prstGeom>
          <a:noFill/>
        </p:spPr>
        <p:txBody>
          <a:bodyPr wrap="square" rtlCol="0">
            <a:spAutoFit/>
          </a:bodyPr>
          <a:lstStyle/>
          <a:p>
            <a:r>
              <a:rPr lang="en-US" sz="1500" dirty="0">
                <a:solidFill>
                  <a:schemeClr val="accent3">
                    <a:lumMod val="65000"/>
                  </a:schemeClr>
                </a:solidFill>
              </a:rPr>
              <a:t>3</a:t>
            </a:r>
          </a:p>
        </p:txBody>
      </p:sp>
      <p:sp>
        <p:nvSpPr>
          <p:cNvPr id="49" name="TextBox 48">
            <a:extLst>
              <a:ext uri="{FF2B5EF4-FFF2-40B4-BE49-F238E27FC236}">
                <a16:creationId xmlns:a16="http://schemas.microsoft.com/office/drawing/2014/main" id="{B7250787-2303-0C45-BEB1-CBB6F3992D36}"/>
              </a:ext>
            </a:extLst>
          </p:cNvPr>
          <p:cNvSpPr txBox="1"/>
          <p:nvPr/>
        </p:nvSpPr>
        <p:spPr>
          <a:xfrm>
            <a:off x="2586029" y="3630216"/>
            <a:ext cx="282450" cy="323165"/>
          </a:xfrm>
          <a:prstGeom prst="rect">
            <a:avLst/>
          </a:prstGeom>
          <a:noFill/>
        </p:spPr>
        <p:txBody>
          <a:bodyPr wrap="none" rtlCol="0">
            <a:spAutoFit/>
          </a:bodyPr>
          <a:lstStyle/>
          <a:p>
            <a:r>
              <a:rPr lang="en-US" sz="1500" dirty="0">
                <a:solidFill>
                  <a:schemeClr val="accent3">
                    <a:lumMod val="65000"/>
                  </a:schemeClr>
                </a:solidFill>
              </a:rPr>
              <a:t>4</a:t>
            </a:r>
          </a:p>
        </p:txBody>
      </p:sp>
      <p:sp>
        <p:nvSpPr>
          <p:cNvPr id="50" name="TextBox 49">
            <a:extLst>
              <a:ext uri="{FF2B5EF4-FFF2-40B4-BE49-F238E27FC236}">
                <a16:creationId xmlns:a16="http://schemas.microsoft.com/office/drawing/2014/main" id="{88705AA2-1C4B-DF45-A36C-706303992A32}"/>
              </a:ext>
            </a:extLst>
          </p:cNvPr>
          <p:cNvSpPr txBox="1"/>
          <p:nvPr/>
        </p:nvSpPr>
        <p:spPr>
          <a:xfrm>
            <a:off x="3099865" y="3630216"/>
            <a:ext cx="282450" cy="323165"/>
          </a:xfrm>
          <a:prstGeom prst="rect">
            <a:avLst/>
          </a:prstGeom>
          <a:noFill/>
        </p:spPr>
        <p:txBody>
          <a:bodyPr wrap="none" rtlCol="0">
            <a:spAutoFit/>
          </a:bodyPr>
          <a:lstStyle/>
          <a:p>
            <a:r>
              <a:rPr lang="en-US" sz="1500" dirty="0">
                <a:solidFill>
                  <a:schemeClr val="accent3">
                    <a:lumMod val="65000"/>
                  </a:schemeClr>
                </a:solidFill>
              </a:rPr>
              <a:t>5</a:t>
            </a:r>
          </a:p>
        </p:txBody>
      </p:sp>
      <p:sp>
        <p:nvSpPr>
          <p:cNvPr id="51" name="TextBox 50">
            <a:extLst>
              <a:ext uri="{FF2B5EF4-FFF2-40B4-BE49-F238E27FC236}">
                <a16:creationId xmlns:a16="http://schemas.microsoft.com/office/drawing/2014/main" id="{0EA27DD4-09C3-BF47-B59F-0667180BD796}"/>
              </a:ext>
            </a:extLst>
          </p:cNvPr>
          <p:cNvSpPr txBox="1"/>
          <p:nvPr/>
        </p:nvSpPr>
        <p:spPr>
          <a:xfrm>
            <a:off x="3613702" y="3630216"/>
            <a:ext cx="282450" cy="323165"/>
          </a:xfrm>
          <a:prstGeom prst="rect">
            <a:avLst/>
          </a:prstGeom>
          <a:noFill/>
        </p:spPr>
        <p:txBody>
          <a:bodyPr wrap="none" rtlCol="0">
            <a:spAutoFit/>
          </a:bodyPr>
          <a:lstStyle/>
          <a:p>
            <a:r>
              <a:rPr lang="en-US" sz="1500" dirty="0">
                <a:solidFill>
                  <a:schemeClr val="accent3">
                    <a:lumMod val="65000"/>
                  </a:schemeClr>
                </a:solidFill>
              </a:rPr>
              <a:t>6</a:t>
            </a:r>
          </a:p>
        </p:txBody>
      </p:sp>
      <p:sp>
        <p:nvSpPr>
          <p:cNvPr id="52" name="TextBox 51">
            <a:extLst>
              <a:ext uri="{FF2B5EF4-FFF2-40B4-BE49-F238E27FC236}">
                <a16:creationId xmlns:a16="http://schemas.microsoft.com/office/drawing/2014/main" id="{3C9F50DD-B01C-B349-873F-B9DCDDA14591}"/>
              </a:ext>
            </a:extLst>
          </p:cNvPr>
          <p:cNvSpPr txBox="1"/>
          <p:nvPr/>
        </p:nvSpPr>
        <p:spPr>
          <a:xfrm>
            <a:off x="4127538" y="3630216"/>
            <a:ext cx="226265" cy="323165"/>
          </a:xfrm>
          <a:prstGeom prst="rect">
            <a:avLst/>
          </a:prstGeom>
          <a:noFill/>
        </p:spPr>
        <p:txBody>
          <a:bodyPr wrap="square" rtlCol="0">
            <a:spAutoFit/>
          </a:bodyPr>
          <a:lstStyle/>
          <a:p>
            <a:r>
              <a:rPr lang="en-US" sz="1500" dirty="0">
                <a:solidFill>
                  <a:schemeClr val="accent3">
                    <a:lumMod val="65000"/>
                  </a:schemeClr>
                </a:solidFill>
              </a:rPr>
              <a:t>7</a:t>
            </a:r>
          </a:p>
        </p:txBody>
      </p:sp>
      <p:sp>
        <p:nvSpPr>
          <p:cNvPr id="53" name="Left Brace 52">
            <a:extLst>
              <a:ext uri="{FF2B5EF4-FFF2-40B4-BE49-F238E27FC236}">
                <a16:creationId xmlns:a16="http://schemas.microsoft.com/office/drawing/2014/main" id="{67184073-6362-A148-B08D-CB46EBFBF1E8}"/>
              </a:ext>
            </a:extLst>
          </p:cNvPr>
          <p:cNvSpPr/>
          <p:nvPr/>
        </p:nvSpPr>
        <p:spPr>
          <a:xfrm rot="16200000">
            <a:off x="1333439" y="4410427"/>
            <a:ext cx="268371" cy="597614"/>
          </a:xfrm>
          <a:prstGeom prst="leftBrac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cxnSp>
        <p:nvCxnSpPr>
          <p:cNvPr id="54" name="Elbow Connector 53">
            <a:extLst>
              <a:ext uri="{FF2B5EF4-FFF2-40B4-BE49-F238E27FC236}">
                <a16:creationId xmlns:a16="http://schemas.microsoft.com/office/drawing/2014/main" id="{DA656D91-8A8D-CD45-B33C-6F98FC8E2035}"/>
              </a:ext>
            </a:extLst>
          </p:cNvPr>
          <p:cNvCxnSpPr>
            <a:stCxn id="53" idx="1"/>
            <a:endCxn id="39" idx="2"/>
          </p:cNvCxnSpPr>
          <p:nvPr/>
        </p:nvCxnSpPr>
        <p:spPr>
          <a:xfrm rot="5400000" flipH="1">
            <a:off x="873279" y="4249075"/>
            <a:ext cx="371241" cy="817451"/>
          </a:xfrm>
          <a:prstGeom prst="bentConnector3">
            <a:avLst>
              <a:gd name="adj1" fmla="val -55427"/>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1" name="Left Brace 80">
            <a:extLst>
              <a:ext uri="{FF2B5EF4-FFF2-40B4-BE49-F238E27FC236}">
                <a16:creationId xmlns:a16="http://schemas.microsoft.com/office/drawing/2014/main" id="{CBAEF668-28ED-8E4E-B71E-855B770C7CD7}"/>
              </a:ext>
            </a:extLst>
          </p:cNvPr>
          <p:cNvSpPr/>
          <p:nvPr/>
        </p:nvSpPr>
        <p:spPr>
          <a:xfrm rot="5400000">
            <a:off x="2318448" y="3225046"/>
            <a:ext cx="268371" cy="597614"/>
          </a:xfrm>
          <a:prstGeom prst="leftBrac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cxnSp>
        <p:nvCxnSpPr>
          <p:cNvPr id="82" name="Elbow Connector 81">
            <a:extLst>
              <a:ext uri="{FF2B5EF4-FFF2-40B4-BE49-F238E27FC236}">
                <a16:creationId xmlns:a16="http://schemas.microsoft.com/office/drawing/2014/main" id="{C47C6D7A-6588-9C44-8ACF-06786C3434BD}"/>
              </a:ext>
            </a:extLst>
          </p:cNvPr>
          <p:cNvCxnSpPr>
            <a:cxnSpLocks/>
            <a:stCxn id="81" idx="1"/>
            <a:endCxn id="46" idx="0"/>
          </p:cNvCxnSpPr>
          <p:nvPr/>
        </p:nvCxnSpPr>
        <p:spPr>
          <a:xfrm rot="16200000" flipH="1" flipV="1">
            <a:off x="1703840" y="2877929"/>
            <a:ext cx="237055" cy="1260532"/>
          </a:xfrm>
          <a:prstGeom prst="bentConnector3">
            <a:avLst>
              <a:gd name="adj1" fmla="val -165878"/>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7A6B1FE5-E30A-D547-93B6-9BF171554CAD}"/>
              </a:ext>
            </a:extLst>
          </p:cNvPr>
          <p:cNvSpPr txBox="1"/>
          <p:nvPr/>
        </p:nvSpPr>
        <p:spPr>
          <a:xfrm>
            <a:off x="2134730" y="5276334"/>
            <a:ext cx="1109599" cy="1061829"/>
          </a:xfrm>
          <a:prstGeom prst="rect">
            <a:avLst/>
          </a:prstGeom>
          <a:noFill/>
        </p:spPr>
        <p:txBody>
          <a:bodyPr wrap="none" rtlCol="0">
            <a:spAutoFit/>
          </a:bodyPr>
          <a:lstStyle/>
          <a:p>
            <a:r>
              <a:rPr lang="en-US" sz="2100" b="1" dirty="0">
                <a:solidFill>
                  <a:srgbClr val="004063"/>
                </a:solidFill>
              </a:rPr>
              <a:t>0 </a:t>
            </a:r>
            <a:r>
              <a:rPr lang="en-US" sz="2100" b="1" dirty="0">
                <a:solidFill>
                  <a:srgbClr val="004063"/>
                </a:solidFill>
                <a:sym typeface="Wingdings" pitchFamily="2" charset="2"/>
              </a:rPr>
              <a:t> 1, 2</a:t>
            </a:r>
          </a:p>
          <a:p>
            <a:r>
              <a:rPr lang="en-US" sz="2100" b="1" dirty="0">
                <a:solidFill>
                  <a:srgbClr val="004063"/>
                </a:solidFill>
                <a:sym typeface="Wingdings" pitchFamily="2" charset="2"/>
              </a:rPr>
              <a:t>1  3, 4</a:t>
            </a:r>
          </a:p>
          <a:p>
            <a:r>
              <a:rPr lang="en-US" sz="2100" b="1" dirty="0">
                <a:solidFill>
                  <a:srgbClr val="004063"/>
                </a:solidFill>
                <a:sym typeface="Wingdings" pitchFamily="2" charset="2"/>
              </a:rPr>
              <a:t>2  5, 6</a:t>
            </a:r>
            <a:endParaRPr lang="en-US" sz="2100" b="1" dirty="0">
              <a:solidFill>
                <a:srgbClr val="004063"/>
              </a:solidFill>
            </a:endParaRPr>
          </a:p>
        </p:txBody>
      </p:sp>
      <p:grpSp>
        <p:nvGrpSpPr>
          <p:cNvPr id="84" name="Group 83">
            <a:extLst>
              <a:ext uri="{FF2B5EF4-FFF2-40B4-BE49-F238E27FC236}">
                <a16:creationId xmlns:a16="http://schemas.microsoft.com/office/drawing/2014/main" id="{95101F43-8C8B-294F-BD2C-46BC18769740}"/>
              </a:ext>
            </a:extLst>
          </p:cNvPr>
          <p:cNvGrpSpPr/>
          <p:nvPr/>
        </p:nvGrpSpPr>
        <p:grpSpPr>
          <a:xfrm>
            <a:off x="5293263" y="533895"/>
            <a:ext cx="3708143" cy="3092828"/>
            <a:chOff x="1544674" y="2061292"/>
            <a:chExt cx="4944191" cy="4123771"/>
          </a:xfrm>
        </p:grpSpPr>
        <p:grpSp>
          <p:nvGrpSpPr>
            <p:cNvPr id="85" name="Group 84">
              <a:extLst>
                <a:ext uri="{FF2B5EF4-FFF2-40B4-BE49-F238E27FC236}">
                  <a16:creationId xmlns:a16="http://schemas.microsoft.com/office/drawing/2014/main" id="{8724F78C-4F82-5D46-9073-EE45C3ACF8CC}"/>
                </a:ext>
              </a:extLst>
            </p:cNvPr>
            <p:cNvGrpSpPr/>
            <p:nvPr/>
          </p:nvGrpSpPr>
          <p:grpSpPr>
            <a:xfrm>
              <a:off x="2187492" y="2061292"/>
              <a:ext cx="3653933" cy="2894883"/>
              <a:chOff x="3977833" y="4892040"/>
              <a:chExt cx="1898728" cy="1504296"/>
            </a:xfrm>
          </p:grpSpPr>
          <p:sp>
            <p:nvSpPr>
              <p:cNvPr id="95" name="Oval 94">
                <a:extLst>
                  <a:ext uri="{FF2B5EF4-FFF2-40B4-BE49-F238E27FC236}">
                    <a16:creationId xmlns:a16="http://schemas.microsoft.com/office/drawing/2014/main" id="{16F1450B-9AC1-9641-A1F2-3186F1316CDE}"/>
                  </a:ext>
                </a:extLst>
              </p:cNvPr>
              <p:cNvSpPr/>
              <p:nvPr/>
            </p:nvSpPr>
            <p:spPr>
              <a:xfrm>
                <a:off x="4952527" y="4892040"/>
                <a:ext cx="338328" cy="338328"/>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8</a:t>
                </a:r>
              </a:p>
            </p:txBody>
          </p:sp>
          <p:sp>
            <p:nvSpPr>
              <p:cNvPr id="96" name="Oval 95">
                <a:extLst>
                  <a:ext uri="{FF2B5EF4-FFF2-40B4-BE49-F238E27FC236}">
                    <a16:creationId xmlns:a16="http://schemas.microsoft.com/office/drawing/2014/main" id="{AAEF4272-7FF5-C642-BF09-5EA0334B6380}"/>
                  </a:ext>
                </a:extLst>
              </p:cNvPr>
              <p:cNvSpPr/>
              <p:nvPr/>
            </p:nvSpPr>
            <p:spPr>
              <a:xfrm>
                <a:off x="4316161" y="5380589"/>
                <a:ext cx="338328" cy="338328"/>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7</a:t>
                </a:r>
              </a:p>
            </p:txBody>
          </p:sp>
          <p:sp>
            <p:nvSpPr>
              <p:cNvPr id="97" name="Oval 96">
                <a:extLst>
                  <a:ext uri="{FF2B5EF4-FFF2-40B4-BE49-F238E27FC236}">
                    <a16:creationId xmlns:a16="http://schemas.microsoft.com/office/drawing/2014/main" id="{52686153-F476-124E-AC6C-50B4259ABBC8}"/>
                  </a:ext>
                </a:extLst>
              </p:cNvPr>
              <p:cNvSpPr/>
              <p:nvPr/>
            </p:nvSpPr>
            <p:spPr>
              <a:xfrm>
                <a:off x="5538233" y="5329076"/>
                <a:ext cx="338328" cy="338328"/>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6</a:t>
                </a:r>
              </a:p>
            </p:txBody>
          </p:sp>
          <p:sp>
            <p:nvSpPr>
              <p:cNvPr id="98" name="Oval 97">
                <a:extLst>
                  <a:ext uri="{FF2B5EF4-FFF2-40B4-BE49-F238E27FC236}">
                    <a16:creationId xmlns:a16="http://schemas.microsoft.com/office/drawing/2014/main" id="{91086751-C2EC-8546-B0FF-26DF0D9E526A}"/>
                  </a:ext>
                </a:extLst>
              </p:cNvPr>
              <p:cNvSpPr/>
              <p:nvPr/>
            </p:nvSpPr>
            <p:spPr>
              <a:xfrm>
                <a:off x="3977833" y="6058008"/>
                <a:ext cx="338328" cy="338328"/>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4</a:t>
                </a:r>
              </a:p>
            </p:txBody>
          </p:sp>
          <p:sp>
            <p:nvSpPr>
              <p:cNvPr id="99" name="Oval 98">
                <a:extLst>
                  <a:ext uri="{FF2B5EF4-FFF2-40B4-BE49-F238E27FC236}">
                    <a16:creationId xmlns:a16="http://schemas.microsoft.com/office/drawing/2014/main" id="{6F224A2D-4DA3-7345-B967-0E5DD35F25D3}"/>
                  </a:ext>
                </a:extLst>
              </p:cNvPr>
              <p:cNvSpPr/>
              <p:nvPr/>
            </p:nvSpPr>
            <p:spPr>
              <a:xfrm>
                <a:off x="4585867" y="6058008"/>
                <a:ext cx="338328" cy="338328"/>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3</a:t>
                </a:r>
              </a:p>
            </p:txBody>
          </p:sp>
          <p:cxnSp>
            <p:nvCxnSpPr>
              <p:cNvPr id="100" name="Straight Arrow Connector 99">
                <a:extLst>
                  <a:ext uri="{FF2B5EF4-FFF2-40B4-BE49-F238E27FC236}">
                    <a16:creationId xmlns:a16="http://schemas.microsoft.com/office/drawing/2014/main" id="{321DD151-B34B-1B4B-826D-1E02EBBB560B}"/>
                  </a:ext>
                </a:extLst>
              </p:cNvPr>
              <p:cNvCxnSpPr>
                <a:cxnSpLocks/>
                <a:stCxn id="95" idx="3"/>
                <a:endCxn id="96" idx="7"/>
              </p:cNvCxnSpPr>
              <p:nvPr/>
            </p:nvCxnSpPr>
            <p:spPr>
              <a:xfrm flipH="1">
                <a:off x="4604942" y="5180821"/>
                <a:ext cx="397132" cy="249315"/>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69889D5A-0A14-4B45-BE22-D5711C651C90}"/>
                  </a:ext>
                </a:extLst>
              </p:cNvPr>
              <p:cNvCxnSpPr>
                <a:cxnSpLocks/>
                <a:stCxn id="95" idx="5"/>
                <a:endCxn id="97" idx="1"/>
              </p:cNvCxnSpPr>
              <p:nvPr/>
            </p:nvCxnSpPr>
            <p:spPr>
              <a:xfrm>
                <a:off x="5241308" y="5180821"/>
                <a:ext cx="346472" cy="197802"/>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CB9F740-BA88-804C-8401-B651345F3254}"/>
                  </a:ext>
                </a:extLst>
              </p:cNvPr>
              <p:cNvCxnSpPr>
                <a:cxnSpLocks/>
                <a:stCxn id="96" idx="3"/>
                <a:endCxn id="98" idx="0"/>
              </p:cNvCxnSpPr>
              <p:nvPr/>
            </p:nvCxnSpPr>
            <p:spPr>
              <a:xfrm flipH="1">
                <a:off x="4146997" y="5669370"/>
                <a:ext cx="218711" cy="388638"/>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F99FF2C2-9558-CE47-87CE-9B0C0F9C5967}"/>
                  </a:ext>
                </a:extLst>
              </p:cNvPr>
              <p:cNvCxnSpPr>
                <a:cxnSpLocks/>
                <a:stCxn id="96" idx="5"/>
                <a:endCxn id="99" idx="0"/>
              </p:cNvCxnSpPr>
              <p:nvPr/>
            </p:nvCxnSpPr>
            <p:spPr>
              <a:xfrm>
                <a:off x="4604942" y="5669370"/>
                <a:ext cx="150089" cy="388638"/>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978FE6AC-89B9-4148-AB03-1DC9E350ACFA}"/>
                </a:ext>
              </a:extLst>
            </p:cNvPr>
            <p:cNvGrpSpPr/>
            <p:nvPr/>
          </p:nvGrpSpPr>
          <p:grpSpPr>
            <a:xfrm>
              <a:off x="4388745" y="3458062"/>
              <a:ext cx="896947" cy="1498113"/>
              <a:chOff x="3032077" y="3311616"/>
              <a:chExt cx="896947" cy="1498113"/>
            </a:xfrm>
          </p:grpSpPr>
          <p:sp>
            <p:nvSpPr>
              <p:cNvPr id="93" name="Oval 92">
                <a:extLst>
                  <a:ext uri="{FF2B5EF4-FFF2-40B4-BE49-F238E27FC236}">
                    <a16:creationId xmlns:a16="http://schemas.microsoft.com/office/drawing/2014/main" id="{4C16230C-A116-5F45-BA9D-76BB60CA9985}"/>
                  </a:ext>
                </a:extLst>
              </p:cNvPr>
              <p:cNvSpPr/>
              <p:nvPr/>
            </p:nvSpPr>
            <p:spPr>
              <a:xfrm>
                <a:off x="3032077" y="4158647"/>
                <a:ext cx="651082" cy="651082"/>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5</a:t>
                </a:r>
              </a:p>
            </p:txBody>
          </p:sp>
          <p:cxnSp>
            <p:nvCxnSpPr>
              <p:cNvPr id="94" name="Straight Arrow Connector 93">
                <a:extLst>
                  <a:ext uri="{FF2B5EF4-FFF2-40B4-BE49-F238E27FC236}">
                    <a16:creationId xmlns:a16="http://schemas.microsoft.com/office/drawing/2014/main" id="{01CEB5AA-09F7-564B-8CB9-477F5DECBD19}"/>
                  </a:ext>
                </a:extLst>
              </p:cNvPr>
              <p:cNvCxnSpPr>
                <a:cxnSpLocks/>
                <a:stCxn id="97" idx="3"/>
                <a:endCxn id="93" idx="0"/>
              </p:cNvCxnSpPr>
              <p:nvPr/>
            </p:nvCxnSpPr>
            <p:spPr>
              <a:xfrm flipH="1">
                <a:off x="3357618" y="3311616"/>
                <a:ext cx="571406" cy="847031"/>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94FE1686-62DC-474D-AD1A-8C93AA9E6765}"/>
                </a:ext>
              </a:extLst>
            </p:cNvPr>
            <p:cNvGrpSpPr/>
            <p:nvPr/>
          </p:nvGrpSpPr>
          <p:grpSpPr>
            <a:xfrm>
              <a:off x="1544674" y="4860826"/>
              <a:ext cx="738167" cy="1324237"/>
              <a:chOff x="649156" y="4860826"/>
              <a:chExt cx="738167" cy="1324237"/>
            </a:xfrm>
          </p:grpSpPr>
          <p:sp>
            <p:nvSpPr>
              <p:cNvPr id="91" name="Oval 90">
                <a:extLst>
                  <a:ext uri="{FF2B5EF4-FFF2-40B4-BE49-F238E27FC236}">
                    <a16:creationId xmlns:a16="http://schemas.microsoft.com/office/drawing/2014/main" id="{FDA7C92A-391C-A84F-ADB9-06FCA5B2BC7D}"/>
                  </a:ext>
                </a:extLst>
              </p:cNvPr>
              <p:cNvSpPr/>
              <p:nvPr/>
            </p:nvSpPr>
            <p:spPr>
              <a:xfrm>
                <a:off x="649156" y="5533981"/>
                <a:ext cx="651082" cy="651082"/>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1</a:t>
                </a:r>
              </a:p>
            </p:txBody>
          </p:sp>
          <p:cxnSp>
            <p:nvCxnSpPr>
              <p:cNvPr id="92" name="Straight Arrow Connector 91">
                <a:extLst>
                  <a:ext uri="{FF2B5EF4-FFF2-40B4-BE49-F238E27FC236}">
                    <a16:creationId xmlns:a16="http://schemas.microsoft.com/office/drawing/2014/main" id="{FCBB6200-3F63-7D4F-827D-9DC4A000A790}"/>
                  </a:ext>
                </a:extLst>
              </p:cNvPr>
              <p:cNvCxnSpPr>
                <a:cxnSpLocks/>
                <a:stCxn id="98" idx="3"/>
                <a:endCxn id="91" idx="0"/>
              </p:cNvCxnSpPr>
              <p:nvPr/>
            </p:nvCxnSpPr>
            <p:spPr>
              <a:xfrm flipH="1">
                <a:off x="974697" y="4860826"/>
                <a:ext cx="412626" cy="673155"/>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10A7BF69-8100-FB4F-BF23-F3846CB099B2}"/>
                </a:ext>
              </a:extLst>
            </p:cNvPr>
            <p:cNvGrpSpPr/>
            <p:nvPr/>
          </p:nvGrpSpPr>
          <p:grpSpPr>
            <a:xfrm>
              <a:off x="5746076" y="3458062"/>
              <a:ext cx="742789" cy="1498113"/>
              <a:chOff x="4504246" y="3305662"/>
              <a:chExt cx="742789" cy="1498113"/>
            </a:xfrm>
          </p:grpSpPr>
          <p:sp>
            <p:nvSpPr>
              <p:cNvPr id="89" name="Oval 88">
                <a:extLst>
                  <a:ext uri="{FF2B5EF4-FFF2-40B4-BE49-F238E27FC236}">
                    <a16:creationId xmlns:a16="http://schemas.microsoft.com/office/drawing/2014/main" id="{E3E88537-900B-D148-A91A-B47988361BB1}"/>
                  </a:ext>
                </a:extLst>
              </p:cNvPr>
              <p:cNvSpPr/>
              <p:nvPr/>
            </p:nvSpPr>
            <p:spPr>
              <a:xfrm>
                <a:off x="4595953" y="4152693"/>
                <a:ext cx="651082" cy="651082"/>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2</a:t>
                </a:r>
              </a:p>
            </p:txBody>
          </p:sp>
          <p:cxnSp>
            <p:nvCxnSpPr>
              <p:cNvPr id="90" name="Straight Arrow Connector 89">
                <a:extLst>
                  <a:ext uri="{FF2B5EF4-FFF2-40B4-BE49-F238E27FC236}">
                    <a16:creationId xmlns:a16="http://schemas.microsoft.com/office/drawing/2014/main" id="{2FAF2EE1-31D7-1D41-ADB8-BD5837BD6564}"/>
                  </a:ext>
                </a:extLst>
              </p:cNvPr>
              <p:cNvCxnSpPr>
                <a:cxnSpLocks/>
                <a:stCxn id="97" idx="5"/>
                <a:endCxn id="89" idx="0"/>
              </p:cNvCxnSpPr>
              <p:nvPr/>
            </p:nvCxnSpPr>
            <p:spPr>
              <a:xfrm>
                <a:off x="4504246" y="3305662"/>
                <a:ext cx="417248" cy="847031"/>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 name="TextBox 1">
            <a:extLst>
              <a:ext uri="{FF2B5EF4-FFF2-40B4-BE49-F238E27FC236}">
                <a16:creationId xmlns:a16="http://schemas.microsoft.com/office/drawing/2014/main" id="{D1485951-72B2-CB4D-AAE9-83045E57D7D2}"/>
              </a:ext>
            </a:extLst>
          </p:cNvPr>
          <p:cNvSpPr txBox="1"/>
          <p:nvPr/>
        </p:nvSpPr>
        <p:spPr>
          <a:xfrm>
            <a:off x="393256" y="476932"/>
            <a:ext cx="3716467" cy="646331"/>
          </a:xfrm>
          <a:prstGeom prst="rect">
            <a:avLst/>
          </a:prstGeom>
          <a:noFill/>
        </p:spPr>
        <p:txBody>
          <a:bodyPr wrap="none" rtlCol="0">
            <a:spAutoFit/>
          </a:bodyPr>
          <a:lstStyle/>
          <a:p>
            <a:r>
              <a:rPr lang="en-US" sz="3600" dirty="0">
                <a:solidFill>
                  <a:srgbClr val="0064A0"/>
                </a:solidFill>
              </a:rPr>
              <a:t>Heap, Tree Storage</a:t>
            </a:r>
          </a:p>
        </p:txBody>
      </p:sp>
      <p:pic>
        <p:nvPicPr>
          <p:cNvPr id="3" name="Picture 2">
            <a:extLst>
              <a:ext uri="{FF2B5EF4-FFF2-40B4-BE49-F238E27FC236}">
                <a16:creationId xmlns:a16="http://schemas.microsoft.com/office/drawing/2014/main" id="{1DF04F6C-5742-BA89-FE87-F3AA0CB11BD4}"/>
              </a:ext>
            </a:extLst>
          </p:cNvPr>
          <p:cNvPicPr>
            <a:picLocks noChangeAspect="1"/>
          </p:cNvPicPr>
          <p:nvPr/>
        </p:nvPicPr>
        <p:blipFill>
          <a:blip r:embed="rId2"/>
          <a:stretch>
            <a:fillRect/>
          </a:stretch>
        </p:blipFill>
        <p:spPr>
          <a:xfrm>
            <a:off x="4167143" y="5169270"/>
            <a:ext cx="4834263" cy="14760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805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501188-9219-45CC-672E-8CD01134A8E4}"/>
              </a:ext>
            </a:extLst>
          </p:cNvPr>
          <p:cNvSpPr>
            <a:spLocks noGrp="1"/>
          </p:cNvSpPr>
          <p:nvPr>
            <p:ph type="title"/>
          </p:nvPr>
        </p:nvSpPr>
        <p:spPr/>
        <p:txBody>
          <a:bodyPr/>
          <a:lstStyle/>
          <a:p>
            <a:r>
              <a:rPr lang="en-US" dirty="0"/>
              <a:t>Validation Tree: Merkle Tree</a:t>
            </a:r>
          </a:p>
        </p:txBody>
      </p:sp>
      <p:pic>
        <p:nvPicPr>
          <p:cNvPr id="2" name="Picture 2" descr="Merkle Tree: The Root of Bitcoin. Why Merkle Tree is used in Blockchain |  by Ankan Bag | Enlear Academy">
            <a:extLst>
              <a:ext uri="{FF2B5EF4-FFF2-40B4-BE49-F238E27FC236}">
                <a16:creationId xmlns:a16="http://schemas.microsoft.com/office/drawing/2014/main" id="{A6E1FA7B-62E9-CC4A-B9C9-FCC4F2273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756" y="3012141"/>
            <a:ext cx="3258671" cy="19552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0F2CE43-64A6-C8E2-50BD-628382195182}"/>
              </a:ext>
            </a:extLst>
          </p:cNvPr>
          <p:cNvPicPr>
            <a:picLocks noChangeAspect="1"/>
          </p:cNvPicPr>
          <p:nvPr/>
        </p:nvPicPr>
        <p:blipFill>
          <a:blip r:embed="rId3"/>
          <a:stretch>
            <a:fillRect/>
          </a:stretch>
        </p:blipFill>
        <p:spPr>
          <a:xfrm>
            <a:off x="4355235" y="1741659"/>
            <a:ext cx="4329950" cy="1687341"/>
          </a:xfrm>
          <a:prstGeom prst="rect">
            <a:avLst/>
          </a:prstGeom>
          <a:ln>
            <a:noFill/>
          </a:ln>
          <a:effectLst>
            <a:outerShdw blurRad="292100" dist="139700" dir="2700000" algn="tl" rotWithShape="0">
              <a:srgbClr val="333333">
                <a:alpha val="65000"/>
              </a:srgbClr>
            </a:outerShdw>
          </a:effectLst>
        </p:spPr>
      </p:pic>
      <p:pic>
        <p:nvPicPr>
          <p:cNvPr id="1028" name="Picture 4" descr="commit graph">
            <a:extLst>
              <a:ext uri="{FF2B5EF4-FFF2-40B4-BE49-F238E27FC236}">
                <a16:creationId xmlns:a16="http://schemas.microsoft.com/office/drawing/2014/main" id="{C43F13C2-9544-0A02-06CA-8735AEB1A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758977"/>
            <a:ext cx="4364020" cy="27275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460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E2CB9-94B2-5C4C-971E-D17230275D0D}"/>
              </a:ext>
            </a:extLst>
          </p:cNvPr>
          <p:cNvSpPr>
            <a:spLocks noGrp="1"/>
          </p:cNvSpPr>
          <p:nvPr>
            <p:ph type="body" sz="quarter" idx="11"/>
          </p:nvPr>
        </p:nvSpPr>
        <p:spPr>
          <a:xfrm>
            <a:off x="2638339" y="2743513"/>
            <a:ext cx="4634916" cy="685487"/>
          </a:xfrm>
        </p:spPr>
        <p:txBody>
          <a:bodyPr/>
          <a:lstStyle/>
          <a:p>
            <a:pPr marL="0" indent="0">
              <a:buNone/>
            </a:pPr>
            <a:r>
              <a:rPr lang="en-US" altLang="zh-CN" sz="3600" dirty="0"/>
              <a:t>Searching</a:t>
            </a:r>
            <a:r>
              <a:rPr lang="zh-CN" altLang="en-US" sz="3600" dirty="0"/>
              <a:t> </a:t>
            </a:r>
            <a:r>
              <a:rPr lang="en-US" altLang="zh-CN" sz="3600" dirty="0"/>
              <a:t>Algorithm</a:t>
            </a:r>
            <a:endParaRPr lang="en-US" sz="3600" dirty="0"/>
          </a:p>
        </p:txBody>
      </p:sp>
      <p:pic>
        <p:nvPicPr>
          <p:cNvPr id="5" name="Picture 4">
            <a:extLst>
              <a:ext uri="{FF2B5EF4-FFF2-40B4-BE49-F238E27FC236}">
                <a16:creationId xmlns:a16="http://schemas.microsoft.com/office/drawing/2014/main" id="{8AC1393F-4EA8-E341-9B6E-0FD42A1CC650}"/>
              </a:ext>
            </a:extLst>
          </p:cNvPr>
          <p:cNvPicPr>
            <a:picLocks noChangeAspect="1"/>
          </p:cNvPicPr>
          <p:nvPr/>
        </p:nvPicPr>
        <p:blipFill>
          <a:blip r:embed="rId2"/>
          <a:stretch>
            <a:fillRect/>
          </a:stretch>
        </p:blipFill>
        <p:spPr>
          <a:xfrm>
            <a:off x="174945" y="5905849"/>
            <a:ext cx="2324697" cy="755883"/>
          </a:xfrm>
          <a:prstGeom prst="rect">
            <a:avLst/>
          </a:prstGeom>
        </p:spPr>
      </p:pic>
    </p:spTree>
    <p:extLst>
      <p:ext uri="{BB962C8B-B14F-4D97-AF65-F5344CB8AC3E}">
        <p14:creationId xmlns:p14="http://schemas.microsoft.com/office/powerpoint/2010/main" val="4121611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462087" y="886350"/>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465862" y="2639191"/>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486186" y="4164284"/>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2448338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0BF6DB3-2843-4D48-9C85-CDA0F2A00887}"/>
              </a:ext>
            </a:extLst>
          </p:cNvPr>
          <p:cNvGrpSpPr/>
          <p:nvPr/>
        </p:nvGrpSpPr>
        <p:grpSpPr>
          <a:xfrm>
            <a:off x="372216" y="1946868"/>
            <a:ext cx="1303317" cy="2598500"/>
            <a:chOff x="2185344" y="871954"/>
            <a:chExt cx="2386656" cy="5441576"/>
          </a:xfrm>
        </p:grpSpPr>
        <p:pic>
          <p:nvPicPr>
            <p:cNvPr id="22" name="Picture 21">
              <a:extLst>
                <a:ext uri="{FF2B5EF4-FFF2-40B4-BE49-F238E27FC236}">
                  <a16:creationId xmlns:a16="http://schemas.microsoft.com/office/drawing/2014/main" id="{36E1093E-D7FC-4F4B-9512-B0E5130BF0E8}"/>
                </a:ext>
              </a:extLst>
            </p:cNvPr>
            <p:cNvPicPr>
              <a:picLocks noChangeAspect="1"/>
            </p:cNvPicPr>
            <p:nvPr/>
          </p:nvPicPr>
          <p:blipFill>
            <a:blip r:embed="rId2"/>
            <a:stretch>
              <a:fillRect/>
            </a:stretch>
          </p:blipFill>
          <p:spPr>
            <a:xfrm>
              <a:off x="2185344" y="871954"/>
              <a:ext cx="2386656" cy="5441576"/>
            </a:xfrm>
            <a:prstGeom prst="rect">
              <a:avLst/>
            </a:prstGeom>
          </p:spPr>
        </p:pic>
        <p:grpSp>
          <p:nvGrpSpPr>
            <p:cNvPr id="23" name="Group 22">
              <a:extLst>
                <a:ext uri="{FF2B5EF4-FFF2-40B4-BE49-F238E27FC236}">
                  <a16:creationId xmlns:a16="http://schemas.microsoft.com/office/drawing/2014/main" id="{9121435B-08CF-A743-B731-29B2C0B71A90}"/>
                </a:ext>
              </a:extLst>
            </p:cNvPr>
            <p:cNvGrpSpPr/>
            <p:nvPr/>
          </p:nvGrpSpPr>
          <p:grpSpPr>
            <a:xfrm>
              <a:off x="2607452" y="2100555"/>
              <a:ext cx="1640541" cy="3299012"/>
              <a:chOff x="6212541" y="1613647"/>
              <a:chExt cx="1640541" cy="3299012"/>
            </a:xfrm>
          </p:grpSpPr>
          <p:cxnSp>
            <p:nvCxnSpPr>
              <p:cNvPr id="24" name="Straight Connector 23">
                <a:extLst>
                  <a:ext uri="{FF2B5EF4-FFF2-40B4-BE49-F238E27FC236}">
                    <a16:creationId xmlns:a16="http://schemas.microsoft.com/office/drawing/2014/main" id="{863D4E46-8D4D-E840-9E02-ABF9147070CC}"/>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B9A8489-A28C-1D4A-9133-7D5933665EBE}"/>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D0E45C3-AD0D-B443-B355-14128E44CFC5}"/>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957A7C-82F0-274A-8389-7D3AA37A787B}"/>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4EDA57C-A33A-424C-B36C-2437E9A4143C}"/>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7174A95-B786-8C46-9A14-B4097B1D85D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30" name="Group 29">
            <a:extLst>
              <a:ext uri="{FF2B5EF4-FFF2-40B4-BE49-F238E27FC236}">
                <a16:creationId xmlns:a16="http://schemas.microsoft.com/office/drawing/2014/main" id="{87A6B599-794F-3041-8D47-C16CF031FCC2}"/>
              </a:ext>
            </a:extLst>
          </p:cNvPr>
          <p:cNvGrpSpPr/>
          <p:nvPr/>
        </p:nvGrpSpPr>
        <p:grpSpPr>
          <a:xfrm>
            <a:off x="5292538" y="145193"/>
            <a:ext cx="3112968" cy="1963378"/>
            <a:chOff x="0" y="1041000"/>
            <a:chExt cx="9144000" cy="4776000"/>
          </a:xfrm>
        </p:grpSpPr>
        <p:pic>
          <p:nvPicPr>
            <p:cNvPr id="31" name="Picture 30">
              <a:extLst>
                <a:ext uri="{FF2B5EF4-FFF2-40B4-BE49-F238E27FC236}">
                  <a16:creationId xmlns:a16="http://schemas.microsoft.com/office/drawing/2014/main" id="{C455E248-4D2A-7A4F-B9B4-7E8B7BA390AA}"/>
                </a:ext>
              </a:extLst>
            </p:cNvPr>
            <p:cNvPicPr>
              <a:picLocks noChangeAspect="1"/>
            </p:cNvPicPr>
            <p:nvPr/>
          </p:nvPicPr>
          <p:blipFill>
            <a:blip r:embed="rId3"/>
            <a:stretch>
              <a:fillRect/>
            </a:stretch>
          </p:blipFill>
          <p:spPr>
            <a:xfrm>
              <a:off x="0" y="1041000"/>
              <a:ext cx="9144000" cy="4776000"/>
            </a:xfrm>
            <a:prstGeom prst="rect">
              <a:avLst/>
            </a:prstGeom>
          </p:spPr>
        </p:pic>
        <p:sp>
          <p:nvSpPr>
            <p:cNvPr id="32" name="Rounded Rectangle 31">
              <a:extLst>
                <a:ext uri="{FF2B5EF4-FFF2-40B4-BE49-F238E27FC236}">
                  <a16:creationId xmlns:a16="http://schemas.microsoft.com/office/drawing/2014/main" id="{2908BE5D-D32D-744E-A374-20E6359A76A9}"/>
                </a:ext>
              </a:extLst>
            </p:cNvPr>
            <p:cNvSpPr/>
            <p:nvPr/>
          </p:nvSpPr>
          <p:spPr>
            <a:xfrm>
              <a:off x="2958936" y="1197062"/>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6528AD-1F32-464C-8320-B3505C197237}"/>
                </a:ext>
              </a:extLst>
            </p:cNvPr>
            <p:cNvSpPr/>
            <p:nvPr/>
          </p:nvSpPr>
          <p:spPr>
            <a:xfrm>
              <a:off x="780513" y="3155578"/>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046C906-071C-9548-B126-92D887760CC0}"/>
                </a:ext>
              </a:extLst>
            </p:cNvPr>
            <p:cNvSpPr/>
            <p:nvPr/>
          </p:nvSpPr>
          <p:spPr>
            <a:xfrm>
              <a:off x="5567082" y="3209368"/>
              <a:ext cx="151503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25372C79-F8F0-7A4B-B833-6C71C992E208}"/>
                </a:ext>
              </a:extLst>
            </p:cNvPr>
            <p:cNvSpPr/>
            <p:nvPr/>
          </p:nvSpPr>
          <p:spPr>
            <a:xfrm>
              <a:off x="1757666"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1E1FA9B2-3078-934C-8B05-A1D869B2B681}"/>
                </a:ext>
              </a:extLst>
            </p:cNvPr>
            <p:cNvSpPr/>
            <p:nvPr/>
          </p:nvSpPr>
          <p:spPr>
            <a:xfrm>
              <a:off x="0"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FC9AAC8-8267-D544-9E94-E04F0F79543C}"/>
                </a:ext>
              </a:extLst>
            </p:cNvPr>
            <p:cNvSpPr/>
            <p:nvPr/>
          </p:nvSpPr>
          <p:spPr>
            <a:xfrm>
              <a:off x="4747395" y="46257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DB576EAC-52DC-524B-8EE0-43B280BC17BF}"/>
                </a:ext>
              </a:extLst>
            </p:cNvPr>
            <p:cNvSpPr/>
            <p:nvPr/>
          </p:nvSpPr>
          <p:spPr>
            <a:xfrm>
              <a:off x="7386334" y="4742331"/>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AABAD6F6-B413-8949-8FD9-87E58FCBB1D7}"/>
              </a:ext>
            </a:extLst>
          </p:cNvPr>
          <p:cNvPicPr>
            <a:picLocks noChangeAspect="1"/>
          </p:cNvPicPr>
          <p:nvPr/>
        </p:nvPicPr>
        <p:blipFill>
          <a:blip r:embed="rId4"/>
          <a:stretch>
            <a:fillRect/>
          </a:stretch>
        </p:blipFill>
        <p:spPr>
          <a:xfrm>
            <a:off x="2439197" y="1946868"/>
            <a:ext cx="1190821" cy="2837295"/>
          </a:xfrm>
          <a:prstGeom prst="rect">
            <a:avLst/>
          </a:prstGeom>
        </p:spPr>
      </p:pic>
      <p:sp>
        <p:nvSpPr>
          <p:cNvPr id="40" name="TextBox 39">
            <a:extLst>
              <a:ext uri="{FF2B5EF4-FFF2-40B4-BE49-F238E27FC236}">
                <a16:creationId xmlns:a16="http://schemas.microsoft.com/office/drawing/2014/main" id="{C02F443D-062B-BB48-959B-08D179F1BB0C}"/>
              </a:ext>
            </a:extLst>
          </p:cNvPr>
          <p:cNvSpPr txBox="1"/>
          <p:nvPr/>
        </p:nvSpPr>
        <p:spPr>
          <a:xfrm>
            <a:off x="218170" y="480551"/>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41" name="TextBox 40">
            <a:extLst>
              <a:ext uri="{FF2B5EF4-FFF2-40B4-BE49-F238E27FC236}">
                <a16:creationId xmlns:a16="http://schemas.microsoft.com/office/drawing/2014/main" id="{006FA821-0F5F-9044-B0C6-F6EE1F9348E2}"/>
              </a:ext>
            </a:extLst>
          </p:cNvPr>
          <p:cNvSpPr txBox="1"/>
          <p:nvPr/>
        </p:nvSpPr>
        <p:spPr>
          <a:xfrm>
            <a:off x="218170" y="7030"/>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42" name="TextBox 41">
            <a:extLst>
              <a:ext uri="{FF2B5EF4-FFF2-40B4-BE49-F238E27FC236}">
                <a16:creationId xmlns:a16="http://schemas.microsoft.com/office/drawing/2014/main" id="{4C52E6F7-F6DD-DD46-BCFE-7737779B030E}"/>
              </a:ext>
            </a:extLst>
          </p:cNvPr>
          <p:cNvSpPr txBox="1"/>
          <p:nvPr/>
        </p:nvSpPr>
        <p:spPr>
          <a:xfrm>
            <a:off x="576337" y="4509021"/>
            <a:ext cx="833883" cy="646331"/>
          </a:xfrm>
          <a:prstGeom prst="rect">
            <a:avLst/>
          </a:prstGeom>
          <a:noFill/>
        </p:spPr>
        <p:txBody>
          <a:bodyPr wrap="none" rtlCol="0">
            <a:spAutoFit/>
          </a:bodyPr>
          <a:lstStyle/>
          <a:p>
            <a:r>
              <a:rPr lang="en-US" altLang="zh-CN" sz="3600" dirty="0">
                <a:solidFill>
                  <a:srgbClr val="00B050"/>
                </a:solidFill>
              </a:rPr>
              <a:t>13s</a:t>
            </a:r>
            <a:endParaRPr lang="en-US" dirty="0"/>
          </a:p>
        </p:txBody>
      </p:sp>
      <p:sp>
        <p:nvSpPr>
          <p:cNvPr id="43" name="TextBox 42">
            <a:extLst>
              <a:ext uri="{FF2B5EF4-FFF2-40B4-BE49-F238E27FC236}">
                <a16:creationId xmlns:a16="http://schemas.microsoft.com/office/drawing/2014/main" id="{35DB2E3F-3FEE-D54B-8717-2B10E50E7EAB}"/>
              </a:ext>
            </a:extLst>
          </p:cNvPr>
          <p:cNvSpPr txBox="1"/>
          <p:nvPr/>
        </p:nvSpPr>
        <p:spPr>
          <a:xfrm>
            <a:off x="2439197" y="4957818"/>
            <a:ext cx="1372492" cy="646331"/>
          </a:xfrm>
          <a:prstGeom prst="rect">
            <a:avLst/>
          </a:prstGeom>
          <a:noFill/>
        </p:spPr>
        <p:txBody>
          <a:bodyPr wrap="none" rtlCol="0">
            <a:spAutoFit/>
          </a:bodyPr>
          <a:lstStyle/>
          <a:p>
            <a:r>
              <a:rPr lang="en-US" altLang="zh-CN" sz="3600" dirty="0">
                <a:solidFill>
                  <a:srgbClr val="00B050"/>
                </a:solidFill>
              </a:rPr>
              <a:t>2.78m</a:t>
            </a:r>
            <a:endParaRPr lang="en-US" dirty="0"/>
          </a:p>
        </p:txBody>
      </p:sp>
      <p:sp>
        <p:nvSpPr>
          <p:cNvPr id="44" name="TextBox 43">
            <a:extLst>
              <a:ext uri="{FF2B5EF4-FFF2-40B4-BE49-F238E27FC236}">
                <a16:creationId xmlns:a16="http://schemas.microsoft.com/office/drawing/2014/main" id="{4458EAA2-52B3-3B4A-8644-6AFFBEB4E4FB}"/>
              </a:ext>
            </a:extLst>
          </p:cNvPr>
          <p:cNvSpPr txBox="1"/>
          <p:nvPr/>
        </p:nvSpPr>
        <p:spPr>
          <a:xfrm>
            <a:off x="7988564" y="135892"/>
            <a:ext cx="833883" cy="646331"/>
          </a:xfrm>
          <a:prstGeom prst="rect">
            <a:avLst/>
          </a:prstGeom>
          <a:noFill/>
        </p:spPr>
        <p:txBody>
          <a:bodyPr wrap="none" rtlCol="0">
            <a:spAutoFit/>
          </a:bodyPr>
          <a:lstStyle/>
          <a:p>
            <a:r>
              <a:rPr lang="en-US" altLang="zh-CN" sz="3600" dirty="0">
                <a:solidFill>
                  <a:srgbClr val="00B050"/>
                </a:solidFill>
              </a:rPr>
              <a:t>13s</a:t>
            </a:r>
            <a:endParaRPr lang="en-US" dirty="0"/>
          </a:p>
        </p:txBody>
      </p:sp>
      <p:pic>
        <p:nvPicPr>
          <p:cNvPr id="2" name="Picture 1">
            <a:extLst>
              <a:ext uri="{FF2B5EF4-FFF2-40B4-BE49-F238E27FC236}">
                <a16:creationId xmlns:a16="http://schemas.microsoft.com/office/drawing/2014/main" id="{0F9B1ED2-F5D8-C149-9058-1856249AADD5}"/>
              </a:ext>
            </a:extLst>
          </p:cNvPr>
          <p:cNvPicPr>
            <a:picLocks noChangeAspect="1"/>
          </p:cNvPicPr>
          <p:nvPr/>
        </p:nvPicPr>
        <p:blipFill>
          <a:blip r:embed="rId5"/>
          <a:stretch>
            <a:fillRect/>
          </a:stretch>
        </p:blipFill>
        <p:spPr>
          <a:xfrm>
            <a:off x="5647520" y="2575316"/>
            <a:ext cx="2159609" cy="2852619"/>
          </a:xfrm>
          <a:prstGeom prst="rect">
            <a:avLst/>
          </a:prstGeom>
        </p:spPr>
      </p:pic>
      <p:sp>
        <p:nvSpPr>
          <p:cNvPr id="48" name="TextBox 47">
            <a:extLst>
              <a:ext uri="{FF2B5EF4-FFF2-40B4-BE49-F238E27FC236}">
                <a16:creationId xmlns:a16="http://schemas.microsoft.com/office/drawing/2014/main" id="{D6D2D052-7FE9-A84F-B1A1-3707747DEA18}"/>
              </a:ext>
            </a:extLst>
          </p:cNvPr>
          <p:cNvSpPr txBox="1"/>
          <p:nvPr/>
        </p:nvSpPr>
        <p:spPr>
          <a:xfrm>
            <a:off x="6294608" y="5604149"/>
            <a:ext cx="829073" cy="646331"/>
          </a:xfrm>
          <a:prstGeom prst="rect">
            <a:avLst/>
          </a:prstGeom>
          <a:noFill/>
        </p:spPr>
        <p:txBody>
          <a:bodyPr wrap="none" rtlCol="0">
            <a:spAutoFit/>
          </a:bodyPr>
          <a:lstStyle/>
          <a:p>
            <a:r>
              <a:rPr lang="en-US" altLang="zh-CN" sz="3600" dirty="0">
                <a:solidFill>
                  <a:srgbClr val="00B050"/>
                </a:solidFill>
              </a:rPr>
              <a:t>~1s</a:t>
            </a:r>
            <a:endParaRPr lang="en-US" dirty="0"/>
          </a:p>
        </p:txBody>
      </p:sp>
    </p:spTree>
    <p:extLst>
      <p:ext uri="{BB962C8B-B14F-4D97-AF65-F5344CB8AC3E}">
        <p14:creationId xmlns:p14="http://schemas.microsoft.com/office/powerpoint/2010/main" val="1016068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C02F443D-062B-BB48-959B-08D179F1BB0C}"/>
              </a:ext>
            </a:extLst>
          </p:cNvPr>
          <p:cNvSpPr txBox="1"/>
          <p:nvPr/>
        </p:nvSpPr>
        <p:spPr>
          <a:xfrm>
            <a:off x="218170" y="480551"/>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41" name="TextBox 40">
            <a:extLst>
              <a:ext uri="{FF2B5EF4-FFF2-40B4-BE49-F238E27FC236}">
                <a16:creationId xmlns:a16="http://schemas.microsoft.com/office/drawing/2014/main" id="{006FA821-0F5F-9044-B0C6-F6EE1F9348E2}"/>
              </a:ext>
            </a:extLst>
          </p:cNvPr>
          <p:cNvSpPr txBox="1"/>
          <p:nvPr/>
        </p:nvSpPr>
        <p:spPr>
          <a:xfrm>
            <a:off x="218170" y="7030"/>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pic>
        <p:nvPicPr>
          <p:cNvPr id="2" name="Picture 1">
            <a:extLst>
              <a:ext uri="{FF2B5EF4-FFF2-40B4-BE49-F238E27FC236}">
                <a16:creationId xmlns:a16="http://schemas.microsoft.com/office/drawing/2014/main" id="{0F9B1ED2-F5D8-C149-9058-1856249AADD5}"/>
              </a:ext>
            </a:extLst>
          </p:cNvPr>
          <p:cNvPicPr>
            <a:picLocks noChangeAspect="1"/>
          </p:cNvPicPr>
          <p:nvPr/>
        </p:nvPicPr>
        <p:blipFill>
          <a:blip r:embed="rId2"/>
          <a:stretch>
            <a:fillRect/>
          </a:stretch>
        </p:blipFill>
        <p:spPr>
          <a:xfrm>
            <a:off x="1066673" y="2362022"/>
            <a:ext cx="2159609" cy="2852619"/>
          </a:xfrm>
          <a:prstGeom prst="rect">
            <a:avLst/>
          </a:prstGeom>
        </p:spPr>
      </p:pic>
      <p:sp>
        <p:nvSpPr>
          <p:cNvPr id="48" name="TextBox 47">
            <a:extLst>
              <a:ext uri="{FF2B5EF4-FFF2-40B4-BE49-F238E27FC236}">
                <a16:creationId xmlns:a16="http://schemas.microsoft.com/office/drawing/2014/main" id="{D6D2D052-7FE9-A84F-B1A1-3707747DEA18}"/>
              </a:ext>
            </a:extLst>
          </p:cNvPr>
          <p:cNvSpPr txBox="1"/>
          <p:nvPr/>
        </p:nvSpPr>
        <p:spPr>
          <a:xfrm>
            <a:off x="1713761" y="5390855"/>
            <a:ext cx="829073" cy="646331"/>
          </a:xfrm>
          <a:prstGeom prst="rect">
            <a:avLst/>
          </a:prstGeom>
          <a:noFill/>
        </p:spPr>
        <p:txBody>
          <a:bodyPr wrap="none" rtlCol="0">
            <a:spAutoFit/>
          </a:bodyPr>
          <a:lstStyle/>
          <a:p>
            <a:r>
              <a:rPr lang="en-US" altLang="zh-CN" sz="3600" dirty="0">
                <a:solidFill>
                  <a:srgbClr val="00B050"/>
                </a:solidFill>
              </a:rPr>
              <a:t>~1s</a:t>
            </a:r>
            <a:endParaRPr lang="en-US" dirty="0"/>
          </a:p>
        </p:txBody>
      </p:sp>
      <p:grpSp>
        <p:nvGrpSpPr>
          <p:cNvPr id="15" name="Group 14">
            <a:extLst>
              <a:ext uri="{FF2B5EF4-FFF2-40B4-BE49-F238E27FC236}">
                <a16:creationId xmlns:a16="http://schemas.microsoft.com/office/drawing/2014/main" id="{BE4C1FE5-FBF0-0F45-B75C-CCE857EA589F}"/>
              </a:ext>
            </a:extLst>
          </p:cNvPr>
          <p:cNvGrpSpPr/>
          <p:nvPr/>
        </p:nvGrpSpPr>
        <p:grpSpPr>
          <a:xfrm>
            <a:off x="4501750" y="1007986"/>
            <a:ext cx="4513136" cy="5409876"/>
            <a:chOff x="4501750" y="1007986"/>
            <a:chExt cx="4513136" cy="5409876"/>
          </a:xfrm>
        </p:grpSpPr>
        <p:sp>
          <p:nvSpPr>
            <p:cNvPr id="76" name="Rectangle 75">
              <a:extLst>
                <a:ext uri="{FF2B5EF4-FFF2-40B4-BE49-F238E27FC236}">
                  <a16:creationId xmlns:a16="http://schemas.microsoft.com/office/drawing/2014/main" id="{C56FC5FE-D338-B040-A1AC-D16435B940CE}"/>
                </a:ext>
              </a:extLst>
            </p:cNvPr>
            <p:cNvSpPr/>
            <p:nvPr/>
          </p:nvSpPr>
          <p:spPr>
            <a:xfrm>
              <a:off x="8526348"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grpSp>
          <p:nvGrpSpPr>
            <p:cNvPr id="14" name="Group 13">
              <a:extLst>
                <a:ext uri="{FF2B5EF4-FFF2-40B4-BE49-F238E27FC236}">
                  <a16:creationId xmlns:a16="http://schemas.microsoft.com/office/drawing/2014/main" id="{4233579E-4660-3643-A33D-8E5F5EB69498}"/>
                </a:ext>
              </a:extLst>
            </p:cNvPr>
            <p:cNvGrpSpPr/>
            <p:nvPr/>
          </p:nvGrpSpPr>
          <p:grpSpPr>
            <a:xfrm>
              <a:off x="4501750" y="1007986"/>
              <a:ext cx="4024598" cy="5409876"/>
              <a:chOff x="4501750" y="1007986"/>
              <a:chExt cx="4024598" cy="5409876"/>
            </a:xfrm>
          </p:grpSpPr>
          <p:sp>
            <p:nvSpPr>
              <p:cNvPr id="50" name="Rectangle 49">
                <a:extLst>
                  <a:ext uri="{FF2B5EF4-FFF2-40B4-BE49-F238E27FC236}">
                    <a16:creationId xmlns:a16="http://schemas.microsoft.com/office/drawing/2014/main" id="{9C7B6605-296D-B540-98FF-3D2C8416A1ED}"/>
                  </a:ext>
                </a:extLst>
              </p:cNvPr>
              <p:cNvSpPr/>
              <p:nvPr/>
            </p:nvSpPr>
            <p:spPr>
              <a:xfrm>
                <a:off x="4501750" y="10079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1" name="Rectangle 50">
                <a:extLst>
                  <a:ext uri="{FF2B5EF4-FFF2-40B4-BE49-F238E27FC236}">
                    <a16:creationId xmlns:a16="http://schemas.microsoft.com/office/drawing/2014/main" id="{F6750BC6-07C5-674C-AAF5-26D70638014E}"/>
                  </a:ext>
                </a:extLst>
              </p:cNvPr>
              <p:cNvSpPr/>
              <p:nvPr/>
            </p:nvSpPr>
            <p:spPr>
              <a:xfrm>
                <a:off x="4501750" y="1368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2" name="Rectangle 51">
                <a:extLst>
                  <a:ext uri="{FF2B5EF4-FFF2-40B4-BE49-F238E27FC236}">
                    <a16:creationId xmlns:a16="http://schemas.microsoft.com/office/drawing/2014/main" id="{49F4F84C-4326-6D45-8791-4A98262F3764}"/>
                  </a:ext>
                </a:extLst>
              </p:cNvPr>
              <p:cNvSpPr/>
              <p:nvPr/>
            </p:nvSpPr>
            <p:spPr>
              <a:xfrm>
                <a:off x="4501750" y="1729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3" name="Rectangle 52">
                <a:extLst>
                  <a:ext uri="{FF2B5EF4-FFF2-40B4-BE49-F238E27FC236}">
                    <a16:creationId xmlns:a16="http://schemas.microsoft.com/office/drawing/2014/main" id="{2BA78C8F-B3A1-FA43-8A61-EE953D1F540F}"/>
                  </a:ext>
                </a:extLst>
              </p:cNvPr>
              <p:cNvSpPr/>
              <p:nvPr/>
            </p:nvSpPr>
            <p:spPr>
              <a:xfrm>
                <a:off x="4501750"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4" name="Rectangle 53">
                <a:extLst>
                  <a:ext uri="{FF2B5EF4-FFF2-40B4-BE49-F238E27FC236}">
                    <a16:creationId xmlns:a16="http://schemas.microsoft.com/office/drawing/2014/main" id="{317D09C2-1CEA-0040-A277-AB80B1173B98}"/>
                  </a:ext>
                </a:extLst>
              </p:cNvPr>
              <p:cNvSpPr/>
              <p:nvPr/>
            </p:nvSpPr>
            <p:spPr>
              <a:xfrm>
                <a:off x="4501750" y="2450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5" name="Rectangle 54">
                <a:extLst>
                  <a:ext uri="{FF2B5EF4-FFF2-40B4-BE49-F238E27FC236}">
                    <a16:creationId xmlns:a16="http://schemas.microsoft.com/office/drawing/2014/main" id="{1A86DDFA-8FDC-484C-9DFA-68A726C89C1A}"/>
                  </a:ext>
                </a:extLst>
              </p:cNvPr>
              <p:cNvSpPr/>
              <p:nvPr/>
            </p:nvSpPr>
            <p:spPr>
              <a:xfrm>
                <a:off x="4501750" y="2810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F6E09AA4-33C0-6D43-95B2-E943CE86CC7D}"/>
                  </a:ext>
                </a:extLst>
              </p:cNvPr>
              <p:cNvSpPr/>
              <p:nvPr/>
            </p:nvSpPr>
            <p:spPr>
              <a:xfrm>
                <a:off x="4501750" y="31714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7" name="Rectangle 56">
                <a:extLst>
                  <a:ext uri="{FF2B5EF4-FFF2-40B4-BE49-F238E27FC236}">
                    <a16:creationId xmlns:a16="http://schemas.microsoft.com/office/drawing/2014/main" id="{BFD7FC17-1058-C34C-B215-C888FC961FBF}"/>
                  </a:ext>
                </a:extLst>
              </p:cNvPr>
              <p:cNvSpPr/>
              <p:nvPr/>
            </p:nvSpPr>
            <p:spPr>
              <a:xfrm>
                <a:off x="4501750" y="35320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53165B2B-B638-8E47-981B-ACDE897DE870}"/>
                  </a:ext>
                </a:extLst>
              </p:cNvPr>
              <p:cNvSpPr/>
              <p:nvPr/>
            </p:nvSpPr>
            <p:spPr>
              <a:xfrm>
                <a:off x="4501750" y="42531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9" name="Rectangle 58">
                <a:extLst>
                  <a:ext uri="{FF2B5EF4-FFF2-40B4-BE49-F238E27FC236}">
                    <a16:creationId xmlns:a16="http://schemas.microsoft.com/office/drawing/2014/main" id="{EE608CCD-5090-214C-8EE4-3D57F85F82B6}"/>
                  </a:ext>
                </a:extLst>
              </p:cNvPr>
              <p:cNvSpPr/>
              <p:nvPr/>
            </p:nvSpPr>
            <p:spPr>
              <a:xfrm>
                <a:off x="4501750" y="4613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0" name="Rectangle 59">
                <a:extLst>
                  <a:ext uri="{FF2B5EF4-FFF2-40B4-BE49-F238E27FC236}">
                    <a16:creationId xmlns:a16="http://schemas.microsoft.com/office/drawing/2014/main" id="{210117E8-CA5F-DA49-9C02-F4D214966EC9}"/>
                  </a:ext>
                </a:extLst>
              </p:cNvPr>
              <p:cNvSpPr/>
              <p:nvPr/>
            </p:nvSpPr>
            <p:spPr>
              <a:xfrm>
                <a:off x="4501750" y="4974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1" name="Rectangle 60">
                <a:extLst>
                  <a:ext uri="{FF2B5EF4-FFF2-40B4-BE49-F238E27FC236}">
                    <a16:creationId xmlns:a16="http://schemas.microsoft.com/office/drawing/2014/main" id="{11348969-ADBA-4F47-81FD-C22FED574CB5}"/>
                  </a:ext>
                </a:extLst>
              </p:cNvPr>
              <p:cNvSpPr/>
              <p:nvPr/>
            </p:nvSpPr>
            <p:spPr>
              <a:xfrm>
                <a:off x="4501750" y="53348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C48BF18D-F3BF-AC4B-8ACE-04FB6D984B3F}"/>
                  </a:ext>
                </a:extLst>
              </p:cNvPr>
              <p:cNvSpPr/>
              <p:nvPr/>
            </p:nvSpPr>
            <p:spPr>
              <a:xfrm>
                <a:off x="4501750" y="56954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3" name="Rectangle 62">
                <a:extLst>
                  <a:ext uri="{FF2B5EF4-FFF2-40B4-BE49-F238E27FC236}">
                    <a16:creationId xmlns:a16="http://schemas.microsoft.com/office/drawing/2014/main" id="{68B699AF-992D-2047-85BC-E54DDD57A8EA}"/>
                  </a:ext>
                </a:extLst>
              </p:cNvPr>
              <p:cNvSpPr/>
              <p:nvPr/>
            </p:nvSpPr>
            <p:spPr>
              <a:xfrm>
                <a:off x="4501750" y="6056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4" name="Rectangle 63">
                <a:extLst>
                  <a:ext uri="{FF2B5EF4-FFF2-40B4-BE49-F238E27FC236}">
                    <a16:creationId xmlns:a16="http://schemas.microsoft.com/office/drawing/2014/main" id="{8D4473A6-D6B2-6E4C-B007-B5163F65EE01}"/>
                  </a:ext>
                </a:extLst>
              </p:cNvPr>
              <p:cNvSpPr/>
              <p:nvPr/>
            </p:nvSpPr>
            <p:spPr>
              <a:xfrm>
                <a:off x="4501750" y="3892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5" name="Rectangle 64">
                <a:extLst>
                  <a:ext uri="{FF2B5EF4-FFF2-40B4-BE49-F238E27FC236}">
                    <a16:creationId xmlns:a16="http://schemas.microsoft.com/office/drawing/2014/main" id="{B6253029-B178-354A-8D5D-344EA899F54C}"/>
                  </a:ext>
                </a:extLst>
              </p:cNvPr>
              <p:cNvSpPr/>
              <p:nvPr/>
            </p:nvSpPr>
            <p:spPr>
              <a:xfrm>
                <a:off x="5234557"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66" name="Rectangle 65">
                <a:extLst>
                  <a:ext uri="{FF2B5EF4-FFF2-40B4-BE49-F238E27FC236}">
                    <a16:creationId xmlns:a16="http://schemas.microsoft.com/office/drawing/2014/main" id="{92CB428B-28EA-F145-B42F-DBB13DC2B17C}"/>
                  </a:ext>
                </a:extLst>
              </p:cNvPr>
              <p:cNvSpPr/>
              <p:nvPr/>
            </p:nvSpPr>
            <p:spPr>
              <a:xfrm>
                <a:off x="6020659"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67" name="Straight Arrow Connector 66">
                <a:extLst>
                  <a:ext uri="{FF2B5EF4-FFF2-40B4-BE49-F238E27FC236}">
                    <a16:creationId xmlns:a16="http://schemas.microsoft.com/office/drawing/2014/main" id="{5CDE32CB-6197-084B-A2A6-A99776ED6054}"/>
                  </a:ext>
                </a:extLst>
              </p:cNvPr>
              <p:cNvCxnSpPr>
                <a:cxnSpLocks/>
                <a:stCxn id="53" idx="3"/>
                <a:endCxn id="65" idx="1"/>
              </p:cNvCxnSpPr>
              <p:nvPr/>
            </p:nvCxnSpPr>
            <p:spPr>
              <a:xfrm>
                <a:off x="4990288" y="2270622"/>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C387AF6-4836-B048-8BE8-02463E66541D}"/>
                  </a:ext>
                </a:extLst>
              </p:cNvPr>
              <p:cNvCxnSpPr>
                <a:cxnSpLocks/>
                <a:stCxn id="65" idx="3"/>
                <a:endCxn id="66" idx="1"/>
              </p:cNvCxnSpPr>
              <p:nvPr/>
            </p:nvCxnSpPr>
            <p:spPr>
              <a:xfrm>
                <a:off x="5723095" y="2270622"/>
                <a:ext cx="297564"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2E946C12-5B1B-CE4F-B9EF-2ADB6E3782B5}"/>
                  </a:ext>
                </a:extLst>
              </p:cNvPr>
              <p:cNvSpPr/>
              <p:nvPr/>
            </p:nvSpPr>
            <p:spPr>
              <a:xfrm>
                <a:off x="6863992"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cxnSp>
            <p:nvCxnSpPr>
              <p:cNvPr id="70" name="Straight Arrow Connector 69">
                <a:extLst>
                  <a:ext uri="{FF2B5EF4-FFF2-40B4-BE49-F238E27FC236}">
                    <a16:creationId xmlns:a16="http://schemas.microsoft.com/office/drawing/2014/main" id="{00D0CC22-8808-3245-A3D0-F696CF03AAA7}"/>
                  </a:ext>
                </a:extLst>
              </p:cNvPr>
              <p:cNvCxnSpPr>
                <a:cxnSpLocks/>
                <a:stCxn id="66" idx="3"/>
                <a:endCxn id="69" idx="1"/>
              </p:cNvCxnSpPr>
              <p:nvPr/>
            </p:nvCxnSpPr>
            <p:spPr>
              <a:xfrm>
                <a:off x="6509197"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4CEB8735-4178-F546-95F9-1E4B58CB5C47}"/>
                  </a:ext>
                </a:extLst>
              </p:cNvPr>
              <p:cNvSpPr/>
              <p:nvPr/>
            </p:nvSpPr>
            <p:spPr>
              <a:xfrm>
                <a:off x="7707325"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Jerry</a:t>
                </a:r>
                <a:endParaRPr lang="en-US" sz="1200" dirty="0">
                  <a:solidFill>
                    <a:schemeClr val="accent4">
                      <a:lumMod val="50000"/>
                    </a:schemeClr>
                  </a:solidFill>
                </a:endParaRPr>
              </a:p>
            </p:txBody>
          </p:sp>
          <p:cxnSp>
            <p:nvCxnSpPr>
              <p:cNvPr id="72" name="Straight Arrow Connector 71">
                <a:extLst>
                  <a:ext uri="{FF2B5EF4-FFF2-40B4-BE49-F238E27FC236}">
                    <a16:creationId xmlns:a16="http://schemas.microsoft.com/office/drawing/2014/main" id="{A2BE89DD-BF92-9645-A9EE-2CA837DE58AA}"/>
                  </a:ext>
                </a:extLst>
              </p:cNvPr>
              <p:cNvCxnSpPr>
                <a:cxnSpLocks/>
                <a:stCxn id="69" idx="3"/>
                <a:endCxn id="71" idx="1"/>
              </p:cNvCxnSpPr>
              <p:nvPr/>
            </p:nvCxnSpPr>
            <p:spPr>
              <a:xfrm>
                <a:off x="7352530"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8FCA8C12-52A1-FD4D-ABB0-B215150EB18C}"/>
                  </a:ext>
                </a:extLst>
              </p:cNvPr>
              <p:cNvSpPr/>
              <p:nvPr/>
            </p:nvSpPr>
            <p:spPr>
              <a:xfrm>
                <a:off x="6839682" y="2809614"/>
                <a:ext cx="51284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Katie</a:t>
                </a:r>
                <a:endParaRPr lang="en-US" sz="1200" dirty="0">
                  <a:solidFill>
                    <a:schemeClr val="accent4">
                      <a:lumMod val="50000"/>
                    </a:schemeClr>
                  </a:solidFill>
                </a:endParaRPr>
              </a:p>
            </p:txBody>
          </p:sp>
          <p:sp>
            <p:nvSpPr>
              <p:cNvPr id="74" name="Rectangle 73">
                <a:extLst>
                  <a:ext uri="{FF2B5EF4-FFF2-40B4-BE49-F238E27FC236}">
                    <a16:creationId xmlns:a16="http://schemas.microsoft.com/office/drawing/2014/main" id="{6A06F43F-5328-CB4F-A78E-E0A5A71D2389}"/>
                  </a:ext>
                </a:extLst>
              </p:cNvPr>
              <p:cNvSpPr/>
              <p:nvPr/>
            </p:nvSpPr>
            <p:spPr>
              <a:xfrm>
                <a:off x="7683015"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75" name="Straight Arrow Connector 74">
                <a:extLst>
                  <a:ext uri="{FF2B5EF4-FFF2-40B4-BE49-F238E27FC236}">
                    <a16:creationId xmlns:a16="http://schemas.microsoft.com/office/drawing/2014/main" id="{D4392757-FDFE-C448-AB3B-2517F91200FA}"/>
                  </a:ext>
                </a:extLst>
              </p:cNvPr>
              <p:cNvCxnSpPr>
                <a:cxnSpLocks/>
                <a:stCxn id="73" idx="3"/>
                <a:endCxn id="74" idx="1"/>
              </p:cNvCxnSpPr>
              <p:nvPr/>
            </p:nvCxnSpPr>
            <p:spPr>
              <a:xfrm>
                <a:off x="7352530" y="2990525"/>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8994304F-47D8-5647-8830-D85876EDCFAC}"/>
                  </a:ext>
                </a:extLst>
              </p:cNvPr>
              <p:cNvCxnSpPr>
                <a:cxnSpLocks/>
                <a:stCxn id="74" idx="3"/>
                <a:endCxn id="76" idx="1"/>
              </p:cNvCxnSpPr>
              <p:nvPr/>
            </p:nvCxnSpPr>
            <p:spPr>
              <a:xfrm>
                <a:off x="8171553" y="2990525"/>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10" name="Elbow Connector 9">
                <a:extLst>
                  <a:ext uri="{FF2B5EF4-FFF2-40B4-BE49-F238E27FC236}">
                    <a16:creationId xmlns:a16="http://schemas.microsoft.com/office/drawing/2014/main" id="{E305D8C2-81B0-C742-A875-35C696A7872D}"/>
                  </a:ext>
                </a:extLst>
              </p:cNvPr>
              <p:cNvCxnSpPr>
                <a:cxnSpLocks/>
                <a:stCxn id="71" idx="3"/>
                <a:endCxn id="73" idx="1"/>
              </p:cNvCxnSpPr>
              <p:nvPr/>
            </p:nvCxnSpPr>
            <p:spPr>
              <a:xfrm flipH="1">
                <a:off x="6839682" y="2270622"/>
                <a:ext cx="1356181" cy="719903"/>
              </a:xfrm>
              <a:prstGeom prst="bentConnector5">
                <a:avLst>
                  <a:gd name="adj1" fmla="val -16856"/>
                  <a:gd name="adj2" fmla="val 50000"/>
                  <a:gd name="adj3" fmla="val 116856"/>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grpSp>
      <p:sp>
        <p:nvSpPr>
          <p:cNvPr id="80" name="TextBox 79">
            <a:extLst>
              <a:ext uri="{FF2B5EF4-FFF2-40B4-BE49-F238E27FC236}">
                <a16:creationId xmlns:a16="http://schemas.microsoft.com/office/drawing/2014/main" id="{276DC1FA-9494-6242-AEA1-A25444E599FB}"/>
              </a:ext>
            </a:extLst>
          </p:cNvPr>
          <p:cNvSpPr txBox="1"/>
          <p:nvPr/>
        </p:nvSpPr>
        <p:spPr>
          <a:xfrm>
            <a:off x="5723095" y="5000458"/>
            <a:ext cx="2074607" cy="646331"/>
          </a:xfrm>
          <a:prstGeom prst="rect">
            <a:avLst/>
          </a:prstGeom>
          <a:noFill/>
        </p:spPr>
        <p:txBody>
          <a:bodyPr wrap="none" rtlCol="0">
            <a:spAutoFit/>
          </a:bodyPr>
          <a:lstStyle/>
          <a:p>
            <a:r>
              <a:rPr lang="en-US" altLang="zh-CN" sz="3600" dirty="0">
                <a:solidFill>
                  <a:srgbClr val="00B050"/>
                </a:solidFill>
              </a:rPr>
              <a:t>2.78m</a:t>
            </a:r>
            <a:r>
              <a:rPr lang="zh-CN" altLang="en-US" sz="3600" dirty="0">
                <a:solidFill>
                  <a:srgbClr val="00B050"/>
                </a:solidFill>
              </a:rPr>
              <a:t>   </a:t>
            </a:r>
            <a:r>
              <a:rPr lang="en-US" altLang="zh-CN" sz="3600" dirty="0">
                <a:solidFill>
                  <a:srgbClr val="00B050"/>
                </a:solidFill>
                <a:sym typeface="Wingdings" pitchFamily="2" charset="2"/>
              </a:rPr>
              <a:t></a:t>
            </a:r>
            <a:endParaRPr lang="en-US" dirty="0"/>
          </a:p>
        </p:txBody>
      </p:sp>
    </p:spTree>
    <p:extLst>
      <p:ext uri="{BB962C8B-B14F-4D97-AF65-F5344CB8AC3E}">
        <p14:creationId xmlns:p14="http://schemas.microsoft.com/office/powerpoint/2010/main" val="397037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6AF43F-457B-FC06-C182-0EE4720E9802}"/>
              </a:ext>
            </a:extLst>
          </p:cNvPr>
          <p:cNvSpPr>
            <a:spLocks noGrp="1"/>
          </p:cNvSpPr>
          <p:nvPr>
            <p:ph type="title"/>
          </p:nvPr>
        </p:nvSpPr>
        <p:spPr/>
        <p:txBody>
          <a:bodyPr/>
          <a:lstStyle/>
          <a:p>
            <a:r>
              <a:rPr lang="en-US" dirty="0"/>
              <a:t>Application of Tree: Search in a dataset</a:t>
            </a:r>
          </a:p>
        </p:txBody>
      </p:sp>
      <p:grpSp>
        <p:nvGrpSpPr>
          <p:cNvPr id="32" name="Group 31">
            <a:extLst>
              <a:ext uri="{FF2B5EF4-FFF2-40B4-BE49-F238E27FC236}">
                <a16:creationId xmlns:a16="http://schemas.microsoft.com/office/drawing/2014/main" id="{6AFF1CD2-F53C-5744-3343-F00F2D25F781}"/>
              </a:ext>
            </a:extLst>
          </p:cNvPr>
          <p:cNvGrpSpPr/>
          <p:nvPr/>
        </p:nvGrpSpPr>
        <p:grpSpPr>
          <a:xfrm>
            <a:off x="4966446" y="2223248"/>
            <a:ext cx="2859742" cy="430306"/>
            <a:chOff x="4267199" y="1909483"/>
            <a:chExt cx="2859742" cy="430306"/>
          </a:xfrm>
        </p:grpSpPr>
        <p:sp>
          <p:nvSpPr>
            <p:cNvPr id="4" name="Rectangle 3">
              <a:extLst>
                <a:ext uri="{FF2B5EF4-FFF2-40B4-BE49-F238E27FC236}">
                  <a16:creationId xmlns:a16="http://schemas.microsoft.com/office/drawing/2014/main" id="{DE9EFC84-B259-C504-926A-02219135AFA4}"/>
                </a:ext>
              </a:extLst>
            </p:cNvPr>
            <p:cNvSpPr/>
            <p:nvPr/>
          </p:nvSpPr>
          <p:spPr>
            <a:xfrm>
              <a:off x="5226423" y="1909483"/>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name</a:t>
              </a:r>
            </a:p>
          </p:txBody>
        </p:sp>
        <p:sp>
          <p:nvSpPr>
            <p:cNvPr id="5" name="Rectangle 4">
              <a:extLst>
                <a:ext uri="{FF2B5EF4-FFF2-40B4-BE49-F238E27FC236}">
                  <a16:creationId xmlns:a16="http://schemas.microsoft.com/office/drawing/2014/main" id="{9691899F-D038-E1E3-137A-795D5D256C15}"/>
                </a:ext>
              </a:extLst>
            </p:cNvPr>
            <p:cNvSpPr/>
            <p:nvPr/>
          </p:nvSpPr>
          <p:spPr>
            <a:xfrm>
              <a:off x="6176682" y="1909483"/>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age</a:t>
              </a:r>
            </a:p>
          </p:txBody>
        </p:sp>
        <p:sp>
          <p:nvSpPr>
            <p:cNvPr id="19" name="Rectangle 18">
              <a:extLst>
                <a:ext uri="{FF2B5EF4-FFF2-40B4-BE49-F238E27FC236}">
                  <a16:creationId xmlns:a16="http://schemas.microsoft.com/office/drawing/2014/main" id="{7ECC80ED-FD6E-0A1F-6975-FAFD0C090A77}"/>
                </a:ext>
              </a:extLst>
            </p:cNvPr>
            <p:cNvSpPr/>
            <p:nvPr/>
          </p:nvSpPr>
          <p:spPr>
            <a:xfrm>
              <a:off x="4267199" y="1909483"/>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id</a:t>
              </a:r>
            </a:p>
          </p:txBody>
        </p:sp>
      </p:grpSp>
      <p:grpSp>
        <p:nvGrpSpPr>
          <p:cNvPr id="33" name="Group 32">
            <a:extLst>
              <a:ext uri="{FF2B5EF4-FFF2-40B4-BE49-F238E27FC236}">
                <a16:creationId xmlns:a16="http://schemas.microsoft.com/office/drawing/2014/main" id="{16B65427-1212-A56A-71E8-BCF2D95AC5AC}"/>
              </a:ext>
            </a:extLst>
          </p:cNvPr>
          <p:cNvGrpSpPr/>
          <p:nvPr/>
        </p:nvGrpSpPr>
        <p:grpSpPr>
          <a:xfrm>
            <a:off x="4966446" y="2653554"/>
            <a:ext cx="2859742" cy="430306"/>
            <a:chOff x="4267199" y="2339789"/>
            <a:chExt cx="2859742" cy="430306"/>
          </a:xfrm>
        </p:grpSpPr>
        <p:sp>
          <p:nvSpPr>
            <p:cNvPr id="7" name="Rectangle 6">
              <a:extLst>
                <a:ext uri="{FF2B5EF4-FFF2-40B4-BE49-F238E27FC236}">
                  <a16:creationId xmlns:a16="http://schemas.microsoft.com/office/drawing/2014/main" id="{9D17C4F1-5AFF-F8E3-1383-4C7234A4242C}"/>
                </a:ext>
              </a:extLst>
            </p:cNvPr>
            <p:cNvSpPr/>
            <p:nvPr/>
          </p:nvSpPr>
          <p:spPr>
            <a:xfrm>
              <a:off x="5226423" y="2339789"/>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Sam</a:t>
              </a:r>
            </a:p>
          </p:txBody>
        </p:sp>
        <p:sp>
          <p:nvSpPr>
            <p:cNvPr id="8" name="Rectangle 7">
              <a:extLst>
                <a:ext uri="{FF2B5EF4-FFF2-40B4-BE49-F238E27FC236}">
                  <a16:creationId xmlns:a16="http://schemas.microsoft.com/office/drawing/2014/main" id="{14611707-13B9-D04A-1605-BB397013D5C2}"/>
                </a:ext>
              </a:extLst>
            </p:cNvPr>
            <p:cNvSpPr/>
            <p:nvPr/>
          </p:nvSpPr>
          <p:spPr>
            <a:xfrm>
              <a:off x="6176682" y="2339789"/>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40</a:t>
              </a:r>
            </a:p>
          </p:txBody>
        </p:sp>
        <p:sp>
          <p:nvSpPr>
            <p:cNvPr id="20" name="Rectangle 19">
              <a:extLst>
                <a:ext uri="{FF2B5EF4-FFF2-40B4-BE49-F238E27FC236}">
                  <a16:creationId xmlns:a16="http://schemas.microsoft.com/office/drawing/2014/main" id="{C040A037-19A3-AC1E-4DC9-7B1DC9C8A365}"/>
                </a:ext>
              </a:extLst>
            </p:cNvPr>
            <p:cNvSpPr/>
            <p:nvPr/>
          </p:nvSpPr>
          <p:spPr>
            <a:xfrm>
              <a:off x="4267199" y="2339789"/>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0</a:t>
              </a:r>
            </a:p>
          </p:txBody>
        </p:sp>
      </p:grpSp>
      <p:grpSp>
        <p:nvGrpSpPr>
          <p:cNvPr id="34" name="Group 33">
            <a:extLst>
              <a:ext uri="{FF2B5EF4-FFF2-40B4-BE49-F238E27FC236}">
                <a16:creationId xmlns:a16="http://schemas.microsoft.com/office/drawing/2014/main" id="{AA0C5DFA-F3C4-0849-8D28-F492A6217025}"/>
              </a:ext>
            </a:extLst>
          </p:cNvPr>
          <p:cNvGrpSpPr/>
          <p:nvPr/>
        </p:nvGrpSpPr>
        <p:grpSpPr>
          <a:xfrm>
            <a:off x="4966446" y="3083860"/>
            <a:ext cx="2859742" cy="430306"/>
            <a:chOff x="4267199" y="2770095"/>
            <a:chExt cx="2859742" cy="430306"/>
          </a:xfrm>
        </p:grpSpPr>
        <p:sp>
          <p:nvSpPr>
            <p:cNvPr id="9" name="Rectangle 8">
              <a:extLst>
                <a:ext uri="{FF2B5EF4-FFF2-40B4-BE49-F238E27FC236}">
                  <a16:creationId xmlns:a16="http://schemas.microsoft.com/office/drawing/2014/main" id="{88D1A2AD-7D7C-429B-7412-A46235405CBA}"/>
                </a:ext>
              </a:extLst>
            </p:cNvPr>
            <p:cNvSpPr/>
            <p:nvPr/>
          </p:nvSpPr>
          <p:spPr>
            <a:xfrm>
              <a:off x="5226423" y="2770095"/>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Bob</a:t>
              </a:r>
            </a:p>
          </p:txBody>
        </p:sp>
        <p:sp>
          <p:nvSpPr>
            <p:cNvPr id="10" name="Rectangle 9">
              <a:extLst>
                <a:ext uri="{FF2B5EF4-FFF2-40B4-BE49-F238E27FC236}">
                  <a16:creationId xmlns:a16="http://schemas.microsoft.com/office/drawing/2014/main" id="{304A7B11-FF7D-B479-FE59-748789B1929D}"/>
                </a:ext>
              </a:extLst>
            </p:cNvPr>
            <p:cNvSpPr/>
            <p:nvPr/>
          </p:nvSpPr>
          <p:spPr>
            <a:xfrm>
              <a:off x="6176682" y="2770095"/>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25</a:t>
              </a:r>
            </a:p>
          </p:txBody>
        </p:sp>
        <p:sp>
          <p:nvSpPr>
            <p:cNvPr id="21" name="Rectangle 20">
              <a:extLst>
                <a:ext uri="{FF2B5EF4-FFF2-40B4-BE49-F238E27FC236}">
                  <a16:creationId xmlns:a16="http://schemas.microsoft.com/office/drawing/2014/main" id="{64798D25-92A3-E8A2-A536-0BAB50BF87BC}"/>
                </a:ext>
              </a:extLst>
            </p:cNvPr>
            <p:cNvSpPr/>
            <p:nvPr/>
          </p:nvSpPr>
          <p:spPr>
            <a:xfrm>
              <a:off x="4267199" y="2770095"/>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1</a:t>
              </a:r>
            </a:p>
          </p:txBody>
        </p:sp>
      </p:grpSp>
      <p:grpSp>
        <p:nvGrpSpPr>
          <p:cNvPr id="35" name="Group 34">
            <a:extLst>
              <a:ext uri="{FF2B5EF4-FFF2-40B4-BE49-F238E27FC236}">
                <a16:creationId xmlns:a16="http://schemas.microsoft.com/office/drawing/2014/main" id="{14840B52-6C0A-77C8-718B-C158BC067EF5}"/>
              </a:ext>
            </a:extLst>
          </p:cNvPr>
          <p:cNvGrpSpPr/>
          <p:nvPr/>
        </p:nvGrpSpPr>
        <p:grpSpPr>
          <a:xfrm>
            <a:off x="4966446" y="3514166"/>
            <a:ext cx="2859742" cy="1290918"/>
            <a:chOff x="4267199" y="3200401"/>
            <a:chExt cx="2859742" cy="1290918"/>
          </a:xfrm>
        </p:grpSpPr>
        <p:sp>
          <p:nvSpPr>
            <p:cNvPr id="11" name="Rectangle 10">
              <a:extLst>
                <a:ext uri="{FF2B5EF4-FFF2-40B4-BE49-F238E27FC236}">
                  <a16:creationId xmlns:a16="http://schemas.microsoft.com/office/drawing/2014/main" id="{065E9FD7-3DB4-2FC1-11F4-C573C16036C1}"/>
                </a:ext>
              </a:extLst>
            </p:cNvPr>
            <p:cNvSpPr/>
            <p:nvPr/>
          </p:nvSpPr>
          <p:spPr>
            <a:xfrm>
              <a:off x="5226423" y="3200401"/>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Katie</a:t>
              </a:r>
            </a:p>
          </p:txBody>
        </p:sp>
        <p:sp>
          <p:nvSpPr>
            <p:cNvPr id="12" name="Rectangle 11">
              <a:extLst>
                <a:ext uri="{FF2B5EF4-FFF2-40B4-BE49-F238E27FC236}">
                  <a16:creationId xmlns:a16="http://schemas.microsoft.com/office/drawing/2014/main" id="{EB1E05DD-91D5-EFD4-AF97-C108A6545BC2}"/>
                </a:ext>
              </a:extLst>
            </p:cNvPr>
            <p:cNvSpPr/>
            <p:nvPr/>
          </p:nvSpPr>
          <p:spPr>
            <a:xfrm>
              <a:off x="6176682" y="3200401"/>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33</a:t>
              </a:r>
            </a:p>
          </p:txBody>
        </p:sp>
        <p:sp>
          <p:nvSpPr>
            <p:cNvPr id="13" name="Rectangle 12">
              <a:extLst>
                <a:ext uri="{FF2B5EF4-FFF2-40B4-BE49-F238E27FC236}">
                  <a16:creationId xmlns:a16="http://schemas.microsoft.com/office/drawing/2014/main" id="{939E772D-8979-D671-C7F6-0A1AD460C278}"/>
                </a:ext>
              </a:extLst>
            </p:cNvPr>
            <p:cNvSpPr/>
            <p:nvPr/>
          </p:nvSpPr>
          <p:spPr>
            <a:xfrm>
              <a:off x="5226423" y="3630707"/>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Ron</a:t>
              </a:r>
            </a:p>
          </p:txBody>
        </p:sp>
        <p:sp>
          <p:nvSpPr>
            <p:cNvPr id="14" name="Rectangle 13">
              <a:extLst>
                <a:ext uri="{FF2B5EF4-FFF2-40B4-BE49-F238E27FC236}">
                  <a16:creationId xmlns:a16="http://schemas.microsoft.com/office/drawing/2014/main" id="{A8110305-B11C-7DDA-0D38-A522E3AA08CC}"/>
                </a:ext>
              </a:extLst>
            </p:cNvPr>
            <p:cNvSpPr/>
            <p:nvPr/>
          </p:nvSpPr>
          <p:spPr>
            <a:xfrm>
              <a:off x="6176682" y="3630707"/>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25</a:t>
              </a:r>
            </a:p>
          </p:txBody>
        </p:sp>
        <p:sp>
          <p:nvSpPr>
            <p:cNvPr id="15" name="Rectangle 14">
              <a:extLst>
                <a:ext uri="{FF2B5EF4-FFF2-40B4-BE49-F238E27FC236}">
                  <a16:creationId xmlns:a16="http://schemas.microsoft.com/office/drawing/2014/main" id="{CAFCEB41-E5BA-565F-9618-221D99F04766}"/>
                </a:ext>
              </a:extLst>
            </p:cNvPr>
            <p:cNvSpPr/>
            <p:nvPr/>
          </p:nvSpPr>
          <p:spPr>
            <a:xfrm>
              <a:off x="5226423" y="4061013"/>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Tim</a:t>
              </a:r>
            </a:p>
          </p:txBody>
        </p:sp>
        <p:sp>
          <p:nvSpPr>
            <p:cNvPr id="16" name="Rectangle 15">
              <a:extLst>
                <a:ext uri="{FF2B5EF4-FFF2-40B4-BE49-F238E27FC236}">
                  <a16:creationId xmlns:a16="http://schemas.microsoft.com/office/drawing/2014/main" id="{FD7FF19A-6E53-5034-2E01-E7EFE81D4360}"/>
                </a:ext>
              </a:extLst>
            </p:cNvPr>
            <p:cNvSpPr/>
            <p:nvPr/>
          </p:nvSpPr>
          <p:spPr>
            <a:xfrm>
              <a:off x="6176682" y="4061013"/>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45</a:t>
              </a:r>
            </a:p>
          </p:txBody>
        </p:sp>
        <p:sp>
          <p:nvSpPr>
            <p:cNvPr id="22" name="Rectangle 21">
              <a:extLst>
                <a:ext uri="{FF2B5EF4-FFF2-40B4-BE49-F238E27FC236}">
                  <a16:creationId xmlns:a16="http://schemas.microsoft.com/office/drawing/2014/main" id="{4644A55B-20ED-94AE-6E6D-F4419D863ECF}"/>
                </a:ext>
              </a:extLst>
            </p:cNvPr>
            <p:cNvSpPr/>
            <p:nvPr/>
          </p:nvSpPr>
          <p:spPr>
            <a:xfrm>
              <a:off x="4267199" y="3200401"/>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2</a:t>
              </a:r>
            </a:p>
          </p:txBody>
        </p:sp>
        <p:sp>
          <p:nvSpPr>
            <p:cNvPr id="23" name="Rectangle 22">
              <a:extLst>
                <a:ext uri="{FF2B5EF4-FFF2-40B4-BE49-F238E27FC236}">
                  <a16:creationId xmlns:a16="http://schemas.microsoft.com/office/drawing/2014/main" id="{D0A35F32-6F0C-989B-A0CD-3E0F9E52445E}"/>
                </a:ext>
              </a:extLst>
            </p:cNvPr>
            <p:cNvSpPr/>
            <p:nvPr/>
          </p:nvSpPr>
          <p:spPr>
            <a:xfrm>
              <a:off x="4267199" y="3630707"/>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3</a:t>
              </a:r>
            </a:p>
          </p:txBody>
        </p:sp>
        <p:sp>
          <p:nvSpPr>
            <p:cNvPr id="24" name="Rectangle 23">
              <a:extLst>
                <a:ext uri="{FF2B5EF4-FFF2-40B4-BE49-F238E27FC236}">
                  <a16:creationId xmlns:a16="http://schemas.microsoft.com/office/drawing/2014/main" id="{469DDA90-32F9-3A12-BF84-DE1DF9B8E280}"/>
                </a:ext>
              </a:extLst>
            </p:cNvPr>
            <p:cNvSpPr/>
            <p:nvPr/>
          </p:nvSpPr>
          <p:spPr>
            <a:xfrm>
              <a:off x="4267199" y="4061013"/>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4</a:t>
              </a:r>
            </a:p>
          </p:txBody>
        </p:sp>
      </p:grpSp>
      <p:grpSp>
        <p:nvGrpSpPr>
          <p:cNvPr id="36" name="Group 35">
            <a:extLst>
              <a:ext uri="{FF2B5EF4-FFF2-40B4-BE49-F238E27FC236}">
                <a16:creationId xmlns:a16="http://schemas.microsoft.com/office/drawing/2014/main" id="{32459672-7BDE-1A27-6E1C-B49EF9B69852}"/>
              </a:ext>
            </a:extLst>
          </p:cNvPr>
          <p:cNvGrpSpPr/>
          <p:nvPr/>
        </p:nvGrpSpPr>
        <p:grpSpPr>
          <a:xfrm>
            <a:off x="4966446" y="4805084"/>
            <a:ext cx="2859742" cy="430306"/>
            <a:chOff x="4267199" y="4491319"/>
            <a:chExt cx="2859742" cy="430306"/>
          </a:xfrm>
        </p:grpSpPr>
        <p:sp>
          <p:nvSpPr>
            <p:cNvPr id="17" name="Rectangle 16">
              <a:extLst>
                <a:ext uri="{FF2B5EF4-FFF2-40B4-BE49-F238E27FC236}">
                  <a16:creationId xmlns:a16="http://schemas.microsoft.com/office/drawing/2014/main" id="{D5A2FA84-378E-E638-AB6F-A45F6DF9C7D4}"/>
                </a:ext>
              </a:extLst>
            </p:cNvPr>
            <p:cNvSpPr/>
            <p:nvPr/>
          </p:nvSpPr>
          <p:spPr>
            <a:xfrm>
              <a:off x="5226423" y="4491319"/>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Sam</a:t>
              </a:r>
            </a:p>
          </p:txBody>
        </p:sp>
        <p:sp>
          <p:nvSpPr>
            <p:cNvPr id="18" name="Rectangle 17">
              <a:extLst>
                <a:ext uri="{FF2B5EF4-FFF2-40B4-BE49-F238E27FC236}">
                  <a16:creationId xmlns:a16="http://schemas.microsoft.com/office/drawing/2014/main" id="{26A5205A-9354-5752-16E8-5E27FDC02E00}"/>
                </a:ext>
              </a:extLst>
            </p:cNvPr>
            <p:cNvSpPr/>
            <p:nvPr/>
          </p:nvSpPr>
          <p:spPr>
            <a:xfrm>
              <a:off x="6176682" y="4491319"/>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20</a:t>
              </a:r>
            </a:p>
          </p:txBody>
        </p:sp>
        <p:sp>
          <p:nvSpPr>
            <p:cNvPr id="25" name="Rectangle 24">
              <a:extLst>
                <a:ext uri="{FF2B5EF4-FFF2-40B4-BE49-F238E27FC236}">
                  <a16:creationId xmlns:a16="http://schemas.microsoft.com/office/drawing/2014/main" id="{9679D75C-B343-195E-3A86-11F9D2A4D8EB}"/>
                </a:ext>
              </a:extLst>
            </p:cNvPr>
            <p:cNvSpPr/>
            <p:nvPr/>
          </p:nvSpPr>
          <p:spPr>
            <a:xfrm>
              <a:off x="4267199" y="4491319"/>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5</a:t>
              </a:r>
            </a:p>
          </p:txBody>
        </p:sp>
      </p:grpSp>
      <p:grpSp>
        <p:nvGrpSpPr>
          <p:cNvPr id="37" name="Group 36">
            <a:extLst>
              <a:ext uri="{FF2B5EF4-FFF2-40B4-BE49-F238E27FC236}">
                <a16:creationId xmlns:a16="http://schemas.microsoft.com/office/drawing/2014/main" id="{77CEE27D-A60C-9C44-D674-5FB89E9169FF}"/>
              </a:ext>
            </a:extLst>
          </p:cNvPr>
          <p:cNvGrpSpPr/>
          <p:nvPr/>
        </p:nvGrpSpPr>
        <p:grpSpPr>
          <a:xfrm>
            <a:off x="4966446" y="5235390"/>
            <a:ext cx="2859742" cy="860612"/>
            <a:chOff x="4267199" y="4921625"/>
            <a:chExt cx="2859742" cy="860612"/>
          </a:xfrm>
        </p:grpSpPr>
        <p:sp>
          <p:nvSpPr>
            <p:cNvPr id="26" name="Rectangle 25">
              <a:extLst>
                <a:ext uri="{FF2B5EF4-FFF2-40B4-BE49-F238E27FC236}">
                  <a16:creationId xmlns:a16="http://schemas.microsoft.com/office/drawing/2014/main" id="{BD31FFDB-AB04-5856-356F-C9F89543E779}"/>
                </a:ext>
              </a:extLst>
            </p:cNvPr>
            <p:cNvSpPr/>
            <p:nvPr/>
          </p:nvSpPr>
          <p:spPr>
            <a:xfrm>
              <a:off x="5226423" y="4921625"/>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a:t>
              </a:r>
            </a:p>
          </p:txBody>
        </p:sp>
        <p:sp>
          <p:nvSpPr>
            <p:cNvPr id="27" name="Rectangle 26">
              <a:extLst>
                <a:ext uri="{FF2B5EF4-FFF2-40B4-BE49-F238E27FC236}">
                  <a16:creationId xmlns:a16="http://schemas.microsoft.com/office/drawing/2014/main" id="{EB4BFA0B-D2CD-6FE9-B523-4997B0AB0C65}"/>
                </a:ext>
              </a:extLst>
            </p:cNvPr>
            <p:cNvSpPr/>
            <p:nvPr/>
          </p:nvSpPr>
          <p:spPr>
            <a:xfrm>
              <a:off x="6176682" y="4921625"/>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a:t>
              </a:r>
            </a:p>
          </p:txBody>
        </p:sp>
        <p:sp>
          <p:nvSpPr>
            <p:cNvPr id="28" name="Rectangle 27">
              <a:extLst>
                <a:ext uri="{FF2B5EF4-FFF2-40B4-BE49-F238E27FC236}">
                  <a16:creationId xmlns:a16="http://schemas.microsoft.com/office/drawing/2014/main" id="{FFDD2184-5067-E5F2-2580-24A1CA6C46A7}"/>
                </a:ext>
              </a:extLst>
            </p:cNvPr>
            <p:cNvSpPr/>
            <p:nvPr/>
          </p:nvSpPr>
          <p:spPr>
            <a:xfrm>
              <a:off x="4267199" y="4921625"/>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a:t>
              </a:r>
            </a:p>
          </p:txBody>
        </p:sp>
        <p:sp>
          <p:nvSpPr>
            <p:cNvPr id="29" name="Rectangle 28">
              <a:extLst>
                <a:ext uri="{FF2B5EF4-FFF2-40B4-BE49-F238E27FC236}">
                  <a16:creationId xmlns:a16="http://schemas.microsoft.com/office/drawing/2014/main" id="{9444B44A-9591-12E2-487F-B0D1AF67B164}"/>
                </a:ext>
              </a:extLst>
            </p:cNvPr>
            <p:cNvSpPr/>
            <p:nvPr/>
          </p:nvSpPr>
          <p:spPr>
            <a:xfrm>
              <a:off x="5226423" y="5351931"/>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a:t>
              </a:r>
            </a:p>
          </p:txBody>
        </p:sp>
        <p:sp>
          <p:nvSpPr>
            <p:cNvPr id="30" name="Rectangle 29">
              <a:extLst>
                <a:ext uri="{FF2B5EF4-FFF2-40B4-BE49-F238E27FC236}">
                  <a16:creationId xmlns:a16="http://schemas.microsoft.com/office/drawing/2014/main" id="{3BEFE0E8-AA42-87A9-C263-5DF2968FB871}"/>
                </a:ext>
              </a:extLst>
            </p:cNvPr>
            <p:cNvSpPr/>
            <p:nvPr/>
          </p:nvSpPr>
          <p:spPr>
            <a:xfrm>
              <a:off x="6176682" y="5351931"/>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a:t>
              </a:r>
            </a:p>
          </p:txBody>
        </p:sp>
        <p:sp>
          <p:nvSpPr>
            <p:cNvPr id="31" name="Rectangle 30">
              <a:extLst>
                <a:ext uri="{FF2B5EF4-FFF2-40B4-BE49-F238E27FC236}">
                  <a16:creationId xmlns:a16="http://schemas.microsoft.com/office/drawing/2014/main" id="{DC236BF5-40B6-59C7-AF07-EAF8455FC132}"/>
                </a:ext>
              </a:extLst>
            </p:cNvPr>
            <p:cNvSpPr/>
            <p:nvPr/>
          </p:nvSpPr>
          <p:spPr>
            <a:xfrm>
              <a:off x="4267199" y="5351931"/>
              <a:ext cx="950259" cy="430306"/>
            </a:xfrm>
            <a:prstGeom prst="rect">
              <a:avLst/>
            </a:prstGeom>
            <a:solidFill>
              <a:schemeClr val="bg1">
                <a:lumMod val="20000"/>
                <a:lumOff val="80000"/>
              </a:schemeClr>
            </a:solidFill>
            <a:ln>
              <a:solidFill>
                <a:srgbClr val="01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10000"/>
                  </a:solidFill>
                </a:rPr>
                <a:t>…</a:t>
              </a:r>
            </a:p>
          </p:txBody>
        </p:sp>
      </p:grpSp>
      <p:sp>
        <p:nvSpPr>
          <p:cNvPr id="44" name="Rectangle 43">
            <a:extLst>
              <a:ext uri="{FF2B5EF4-FFF2-40B4-BE49-F238E27FC236}">
                <a16:creationId xmlns:a16="http://schemas.microsoft.com/office/drawing/2014/main" id="{DBA40C78-47A2-04D2-FE16-DC2978EC1276}"/>
              </a:ext>
            </a:extLst>
          </p:cNvPr>
          <p:cNvSpPr/>
          <p:nvPr/>
        </p:nvSpPr>
        <p:spPr>
          <a:xfrm>
            <a:off x="1199112" y="2755613"/>
            <a:ext cx="2137921" cy="634424"/>
          </a:xfrm>
          <a:prstGeom prst="rect">
            <a:avLst/>
          </a:prstGeom>
          <a:solidFill>
            <a:srgbClr val="FFFF00"/>
          </a:solidFill>
          <a:ln w="127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HashTable</a:t>
            </a:r>
          </a:p>
        </p:txBody>
      </p:sp>
      <p:sp>
        <p:nvSpPr>
          <p:cNvPr id="45" name="Rectangle 44">
            <a:extLst>
              <a:ext uri="{FF2B5EF4-FFF2-40B4-BE49-F238E27FC236}">
                <a16:creationId xmlns:a16="http://schemas.microsoft.com/office/drawing/2014/main" id="{CF78D2CD-5363-0C78-DC85-4C50B311E184}"/>
              </a:ext>
            </a:extLst>
          </p:cNvPr>
          <p:cNvSpPr/>
          <p:nvPr/>
        </p:nvSpPr>
        <p:spPr>
          <a:xfrm>
            <a:off x="1199111" y="3729319"/>
            <a:ext cx="2137921" cy="634424"/>
          </a:xfrm>
          <a:prstGeom prst="rect">
            <a:avLst/>
          </a:prstGeom>
          <a:solidFill>
            <a:schemeClr val="accent3">
              <a:lumMod val="75000"/>
            </a:schemeClr>
          </a:solidFill>
          <a:ln w="127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Binary Search Tree</a:t>
            </a:r>
          </a:p>
        </p:txBody>
      </p:sp>
      <p:sp>
        <p:nvSpPr>
          <p:cNvPr id="41" name="Rectangle 40">
            <a:extLst>
              <a:ext uri="{FF2B5EF4-FFF2-40B4-BE49-F238E27FC236}">
                <a16:creationId xmlns:a16="http://schemas.microsoft.com/office/drawing/2014/main" id="{8C534603-4111-A6A6-38F4-768FB0B88A9E}"/>
              </a:ext>
            </a:extLst>
          </p:cNvPr>
          <p:cNvSpPr/>
          <p:nvPr/>
        </p:nvSpPr>
        <p:spPr>
          <a:xfrm>
            <a:off x="1199110" y="4805084"/>
            <a:ext cx="2137921" cy="634424"/>
          </a:xfrm>
          <a:prstGeom prst="rect">
            <a:avLst/>
          </a:prstGeom>
          <a:solidFill>
            <a:srgbClr val="FFFF00"/>
          </a:solidFill>
          <a:ln w="127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B Tree</a:t>
            </a:r>
          </a:p>
        </p:txBody>
      </p:sp>
    </p:spTree>
    <p:extLst>
      <p:ext uri="{BB962C8B-B14F-4D97-AF65-F5344CB8AC3E}">
        <p14:creationId xmlns:p14="http://schemas.microsoft.com/office/powerpoint/2010/main" val="2774905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E2CB9-94B2-5C4C-971E-D17230275D0D}"/>
              </a:ext>
            </a:extLst>
          </p:cNvPr>
          <p:cNvSpPr>
            <a:spLocks noGrp="1"/>
          </p:cNvSpPr>
          <p:nvPr>
            <p:ph type="body" sz="quarter" idx="11"/>
          </p:nvPr>
        </p:nvSpPr>
        <p:spPr>
          <a:xfrm>
            <a:off x="3242346" y="2888223"/>
            <a:ext cx="2659308" cy="685487"/>
          </a:xfrm>
        </p:spPr>
        <p:txBody>
          <a:bodyPr/>
          <a:lstStyle/>
          <a:p>
            <a:pPr marL="0" indent="0">
              <a:buNone/>
            </a:pPr>
            <a:r>
              <a:rPr lang="en-US" altLang="zh-CN" sz="3600" dirty="0"/>
              <a:t>Recursion</a:t>
            </a:r>
            <a:endParaRPr lang="en-US" sz="3600" dirty="0"/>
          </a:p>
        </p:txBody>
      </p:sp>
      <p:pic>
        <p:nvPicPr>
          <p:cNvPr id="5122" name="Picture 2" descr="CSC148 - UofT Slog: Recursion">
            <a:extLst>
              <a:ext uri="{FF2B5EF4-FFF2-40B4-BE49-F238E27FC236}">
                <a16:creationId xmlns:a16="http://schemas.microsoft.com/office/drawing/2014/main" id="{C520B048-F305-7447-BA12-9CA671F05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70" y="5044772"/>
            <a:ext cx="2039325" cy="168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075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B605E9-BD93-824E-8D38-B56C7B08ADF5}"/>
              </a:ext>
            </a:extLst>
          </p:cNvPr>
          <p:cNvSpPr/>
          <p:nvPr/>
        </p:nvSpPr>
        <p:spPr>
          <a:xfrm>
            <a:off x="7135979" y="690280"/>
            <a:ext cx="1302026" cy="4571999"/>
          </a:xfrm>
          <a:prstGeom prst="rect">
            <a:avLst/>
          </a:prstGeom>
          <a:solidFill>
            <a:schemeClr val="accent3">
              <a:lumMod val="6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CB46F19-59EA-D94A-8233-7833E1120F72}"/>
              </a:ext>
            </a:extLst>
          </p:cNvPr>
          <p:cNvSpPr>
            <a:spLocks noGrp="1"/>
          </p:cNvSpPr>
          <p:nvPr>
            <p:ph type="title"/>
          </p:nvPr>
        </p:nvSpPr>
        <p:spPr/>
        <p:txBody>
          <a:bodyPr/>
          <a:lstStyle/>
          <a:p>
            <a:r>
              <a:rPr lang="en-US" dirty="0"/>
              <a:t>Function Call Stack </a:t>
            </a:r>
          </a:p>
        </p:txBody>
      </p:sp>
      <p:sp>
        <p:nvSpPr>
          <p:cNvPr id="18" name="TextBox 17">
            <a:extLst>
              <a:ext uri="{FF2B5EF4-FFF2-40B4-BE49-F238E27FC236}">
                <a16:creationId xmlns:a16="http://schemas.microsoft.com/office/drawing/2014/main" id="{5AB876AC-F6C7-D348-B937-964EC584AA2E}"/>
              </a:ext>
            </a:extLst>
          </p:cNvPr>
          <p:cNvSpPr txBox="1"/>
          <p:nvPr/>
        </p:nvSpPr>
        <p:spPr>
          <a:xfrm>
            <a:off x="7301112" y="5396382"/>
            <a:ext cx="988925" cy="369332"/>
          </a:xfrm>
          <a:prstGeom prst="rect">
            <a:avLst/>
          </a:prstGeom>
          <a:noFill/>
        </p:spPr>
        <p:txBody>
          <a:bodyPr wrap="none" rtlCol="0">
            <a:spAutoFit/>
          </a:bodyPr>
          <a:lstStyle/>
          <a:p>
            <a:r>
              <a:rPr lang="en-US" dirty="0"/>
              <a:t>Memory</a:t>
            </a:r>
          </a:p>
        </p:txBody>
      </p:sp>
      <p:grpSp>
        <p:nvGrpSpPr>
          <p:cNvPr id="7" name="Group 6">
            <a:extLst>
              <a:ext uri="{FF2B5EF4-FFF2-40B4-BE49-F238E27FC236}">
                <a16:creationId xmlns:a16="http://schemas.microsoft.com/office/drawing/2014/main" id="{5BFE2CF1-D2A2-EE4E-8405-8163B0B189CB}"/>
              </a:ext>
            </a:extLst>
          </p:cNvPr>
          <p:cNvGrpSpPr/>
          <p:nvPr/>
        </p:nvGrpSpPr>
        <p:grpSpPr>
          <a:xfrm>
            <a:off x="6125428" y="3195916"/>
            <a:ext cx="823083" cy="2066364"/>
            <a:chOff x="6125428" y="3195916"/>
            <a:chExt cx="823083" cy="2066364"/>
          </a:xfrm>
        </p:grpSpPr>
        <p:sp>
          <p:nvSpPr>
            <p:cNvPr id="14" name="Left Brace 13">
              <a:extLst>
                <a:ext uri="{FF2B5EF4-FFF2-40B4-BE49-F238E27FC236}">
                  <a16:creationId xmlns:a16="http://schemas.microsoft.com/office/drawing/2014/main" id="{EB79473B-632B-1844-BD58-A80D50E7828E}"/>
                </a:ext>
              </a:extLst>
            </p:cNvPr>
            <p:cNvSpPr/>
            <p:nvPr/>
          </p:nvSpPr>
          <p:spPr>
            <a:xfrm>
              <a:off x="6790765" y="3195916"/>
              <a:ext cx="157746" cy="20663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5EE57063-30CC-8940-BE92-7C299DF13559}"/>
                </a:ext>
              </a:extLst>
            </p:cNvPr>
            <p:cNvSpPr txBox="1"/>
            <p:nvPr/>
          </p:nvSpPr>
          <p:spPr>
            <a:xfrm>
              <a:off x="6125428" y="4096866"/>
              <a:ext cx="677173" cy="369332"/>
            </a:xfrm>
            <a:prstGeom prst="rect">
              <a:avLst/>
            </a:prstGeom>
            <a:noFill/>
          </p:spPr>
          <p:txBody>
            <a:bodyPr wrap="none" rtlCol="0">
              <a:spAutoFit/>
            </a:bodyPr>
            <a:lstStyle/>
            <a:p>
              <a:r>
                <a:rPr lang="en-US" dirty="0"/>
                <a:t>Stack</a:t>
              </a:r>
            </a:p>
          </p:txBody>
        </p:sp>
        <p:cxnSp>
          <p:nvCxnSpPr>
            <p:cNvPr id="22" name="Straight Arrow Connector 21">
              <a:extLst>
                <a:ext uri="{FF2B5EF4-FFF2-40B4-BE49-F238E27FC236}">
                  <a16:creationId xmlns:a16="http://schemas.microsoft.com/office/drawing/2014/main" id="{3738B8AD-814A-3C47-8C8A-EDD5C33CF961}"/>
                </a:ext>
              </a:extLst>
            </p:cNvPr>
            <p:cNvCxnSpPr/>
            <p:nvPr/>
          </p:nvCxnSpPr>
          <p:spPr>
            <a:xfrm flipV="1">
              <a:off x="6424129" y="3195916"/>
              <a:ext cx="0" cy="784413"/>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6A81B136-27A3-7940-9827-A621D143FE91}"/>
              </a:ext>
            </a:extLst>
          </p:cNvPr>
          <p:cNvGrpSpPr/>
          <p:nvPr/>
        </p:nvGrpSpPr>
        <p:grpSpPr>
          <a:xfrm>
            <a:off x="5964698" y="690280"/>
            <a:ext cx="977485" cy="2066364"/>
            <a:chOff x="5964698" y="690280"/>
            <a:chExt cx="977485" cy="2066364"/>
          </a:xfrm>
        </p:grpSpPr>
        <p:sp>
          <p:nvSpPr>
            <p:cNvPr id="16" name="Left Brace 15">
              <a:extLst>
                <a:ext uri="{FF2B5EF4-FFF2-40B4-BE49-F238E27FC236}">
                  <a16:creationId xmlns:a16="http://schemas.microsoft.com/office/drawing/2014/main" id="{22B277E0-9C4F-134F-82C7-C286EC91093E}"/>
                </a:ext>
              </a:extLst>
            </p:cNvPr>
            <p:cNvSpPr/>
            <p:nvPr/>
          </p:nvSpPr>
          <p:spPr>
            <a:xfrm>
              <a:off x="6790764" y="690280"/>
              <a:ext cx="151419" cy="20663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3F7FE6F-70E6-FE4C-B8FE-70DB8582D7EE}"/>
                </a:ext>
              </a:extLst>
            </p:cNvPr>
            <p:cNvSpPr txBox="1"/>
            <p:nvPr/>
          </p:nvSpPr>
          <p:spPr>
            <a:xfrm>
              <a:off x="5964698" y="855239"/>
              <a:ext cx="676788" cy="369332"/>
            </a:xfrm>
            <a:prstGeom prst="rect">
              <a:avLst/>
            </a:prstGeom>
            <a:noFill/>
          </p:spPr>
          <p:txBody>
            <a:bodyPr wrap="none" rtlCol="0">
              <a:spAutoFit/>
            </a:bodyPr>
            <a:lstStyle/>
            <a:p>
              <a:r>
                <a:rPr lang="en-US" dirty="0"/>
                <a:t>Heap</a:t>
              </a:r>
            </a:p>
          </p:txBody>
        </p:sp>
        <p:cxnSp>
          <p:nvCxnSpPr>
            <p:cNvPr id="23" name="Straight Arrow Connector 22">
              <a:extLst>
                <a:ext uri="{FF2B5EF4-FFF2-40B4-BE49-F238E27FC236}">
                  <a16:creationId xmlns:a16="http://schemas.microsoft.com/office/drawing/2014/main" id="{8A9DBCEC-6B56-4D46-9A02-9FADEB41D1E0}"/>
                </a:ext>
              </a:extLst>
            </p:cNvPr>
            <p:cNvCxnSpPr>
              <a:cxnSpLocks/>
            </p:cNvCxnSpPr>
            <p:nvPr/>
          </p:nvCxnSpPr>
          <p:spPr>
            <a:xfrm flipH="1">
              <a:off x="6303092" y="1303838"/>
              <a:ext cx="904" cy="489103"/>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pic>
        <p:nvPicPr>
          <p:cNvPr id="4" name="Picture 3">
            <a:extLst>
              <a:ext uri="{FF2B5EF4-FFF2-40B4-BE49-F238E27FC236}">
                <a16:creationId xmlns:a16="http://schemas.microsoft.com/office/drawing/2014/main" id="{CBBD5B36-6DD4-4C49-9B59-976067D9A19F}"/>
              </a:ext>
            </a:extLst>
          </p:cNvPr>
          <p:cNvPicPr>
            <a:picLocks noChangeAspect="1"/>
          </p:cNvPicPr>
          <p:nvPr/>
        </p:nvPicPr>
        <p:blipFill>
          <a:blip r:embed="rId2"/>
          <a:stretch>
            <a:fillRect/>
          </a:stretch>
        </p:blipFill>
        <p:spPr>
          <a:xfrm>
            <a:off x="345141" y="2128370"/>
            <a:ext cx="4648200" cy="2260600"/>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6ADE3951-9DEA-0541-86C3-0227BA4C3230}"/>
              </a:ext>
            </a:extLst>
          </p:cNvPr>
          <p:cNvGrpSpPr/>
          <p:nvPr/>
        </p:nvGrpSpPr>
        <p:grpSpPr>
          <a:xfrm>
            <a:off x="7135978" y="3588122"/>
            <a:ext cx="1302025" cy="1050746"/>
            <a:chOff x="7135978" y="3588122"/>
            <a:chExt cx="1302025" cy="1050746"/>
          </a:xfrm>
          <a:effectLst/>
        </p:grpSpPr>
        <p:sp>
          <p:nvSpPr>
            <p:cNvPr id="21" name="Rounded Rectangle 20">
              <a:extLst>
                <a:ext uri="{FF2B5EF4-FFF2-40B4-BE49-F238E27FC236}">
                  <a16:creationId xmlns:a16="http://schemas.microsoft.com/office/drawing/2014/main" id="{1ED77F6A-BFB7-C846-9530-1F5EA7621BB3}"/>
                </a:ext>
              </a:extLst>
            </p:cNvPr>
            <p:cNvSpPr/>
            <p:nvPr/>
          </p:nvSpPr>
          <p:spPr>
            <a:xfrm>
              <a:off x="7135978" y="3588122"/>
              <a:ext cx="1302025" cy="20956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B09E0E71-0EBB-2043-811D-EF16983B17A7}"/>
                </a:ext>
              </a:extLst>
            </p:cNvPr>
            <p:cNvSpPr/>
            <p:nvPr/>
          </p:nvSpPr>
          <p:spPr>
            <a:xfrm>
              <a:off x="7135978" y="3797686"/>
              <a:ext cx="1302025" cy="20956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4E7FEF66-2370-FA43-BC44-8A5F38AFA9D1}"/>
                </a:ext>
              </a:extLst>
            </p:cNvPr>
            <p:cNvSpPr/>
            <p:nvPr/>
          </p:nvSpPr>
          <p:spPr>
            <a:xfrm>
              <a:off x="7135978" y="4007249"/>
              <a:ext cx="1302025" cy="20956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88625026-585E-7440-97F9-1B9E21C11CD2}"/>
                </a:ext>
              </a:extLst>
            </p:cNvPr>
            <p:cNvSpPr/>
            <p:nvPr/>
          </p:nvSpPr>
          <p:spPr>
            <a:xfrm>
              <a:off x="7135978" y="4216813"/>
              <a:ext cx="1302025" cy="20956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D48A887D-65DA-5842-AE62-C39A07E95E08}"/>
                </a:ext>
              </a:extLst>
            </p:cNvPr>
            <p:cNvSpPr/>
            <p:nvPr/>
          </p:nvSpPr>
          <p:spPr>
            <a:xfrm>
              <a:off x="7135978" y="4429304"/>
              <a:ext cx="1302025" cy="20956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8" name="Rounded Rectangle 27">
            <a:extLst>
              <a:ext uri="{FF2B5EF4-FFF2-40B4-BE49-F238E27FC236}">
                <a16:creationId xmlns:a16="http://schemas.microsoft.com/office/drawing/2014/main" id="{173415FF-F196-9841-A139-3D8209E9076D}"/>
              </a:ext>
            </a:extLst>
          </p:cNvPr>
          <p:cNvSpPr/>
          <p:nvPr/>
        </p:nvSpPr>
        <p:spPr>
          <a:xfrm>
            <a:off x="7135978" y="4638868"/>
            <a:ext cx="1302025" cy="209564"/>
          </a:xfrm>
          <a:prstGeom prst="roundRect">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D996C455-EE82-0F4B-9C82-D74059E61D13}"/>
              </a:ext>
            </a:extLst>
          </p:cNvPr>
          <p:cNvSpPr/>
          <p:nvPr/>
        </p:nvSpPr>
        <p:spPr>
          <a:xfrm>
            <a:off x="7135978" y="4843152"/>
            <a:ext cx="1302025" cy="209564"/>
          </a:xfrm>
          <a:prstGeom prst="roundRect">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62A45666-83C3-A54C-9B2E-FEC53EE4FB76}"/>
              </a:ext>
            </a:extLst>
          </p:cNvPr>
          <p:cNvSpPr/>
          <p:nvPr/>
        </p:nvSpPr>
        <p:spPr>
          <a:xfrm>
            <a:off x="7135978" y="5052715"/>
            <a:ext cx="1302025" cy="209564"/>
          </a:xfrm>
          <a:prstGeom prst="roundRect">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9681C2D-7FAF-C544-8989-1816787B72A7}"/>
              </a:ext>
            </a:extLst>
          </p:cNvPr>
          <p:cNvGrpSpPr/>
          <p:nvPr/>
        </p:nvGrpSpPr>
        <p:grpSpPr>
          <a:xfrm>
            <a:off x="7135978" y="1310764"/>
            <a:ext cx="1302025" cy="1050746"/>
            <a:chOff x="7135978" y="3588122"/>
            <a:chExt cx="1302025" cy="1050746"/>
          </a:xfrm>
          <a:solidFill>
            <a:srgbClr val="FFFF00"/>
          </a:solidFill>
          <a:effectLst/>
        </p:grpSpPr>
        <p:sp>
          <p:nvSpPr>
            <p:cNvPr id="42" name="Rounded Rectangle 41">
              <a:extLst>
                <a:ext uri="{FF2B5EF4-FFF2-40B4-BE49-F238E27FC236}">
                  <a16:creationId xmlns:a16="http://schemas.microsoft.com/office/drawing/2014/main" id="{1CB6E314-02F1-FA4B-B109-F42003DCBAEE}"/>
                </a:ext>
              </a:extLst>
            </p:cNvPr>
            <p:cNvSpPr/>
            <p:nvPr/>
          </p:nvSpPr>
          <p:spPr>
            <a:xfrm>
              <a:off x="7135978" y="3588122"/>
              <a:ext cx="1302025" cy="209564"/>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5B8194F3-9497-7642-A6AA-6AE9332952F7}"/>
                </a:ext>
              </a:extLst>
            </p:cNvPr>
            <p:cNvSpPr/>
            <p:nvPr/>
          </p:nvSpPr>
          <p:spPr>
            <a:xfrm>
              <a:off x="7135978" y="3797686"/>
              <a:ext cx="1302025" cy="209564"/>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ounded Rectangle 43">
              <a:extLst>
                <a:ext uri="{FF2B5EF4-FFF2-40B4-BE49-F238E27FC236}">
                  <a16:creationId xmlns:a16="http://schemas.microsoft.com/office/drawing/2014/main" id="{44725C7A-07B8-8949-B53E-CFD80FB81B8D}"/>
                </a:ext>
              </a:extLst>
            </p:cNvPr>
            <p:cNvSpPr/>
            <p:nvPr/>
          </p:nvSpPr>
          <p:spPr>
            <a:xfrm>
              <a:off x="7135978" y="4007249"/>
              <a:ext cx="1302025" cy="209564"/>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F00C8DAF-594C-7344-A7C3-7F870130E0F8}"/>
                </a:ext>
              </a:extLst>
            </p:cNvPr>
            <p:cNvSpPr/>
            <p:nvPr/>
          </p:nvSpPr>
          <p:spPr>
            <a:xfrm>
              <a:off x="7135978" y="4216813"/>
              <a:ext cx="1302025" cy="209564"/>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a16="http://schemas.microsoft.com/office/drawing/2014/main" id="{052CB6D6-0B5C-D340-9D96-BEA3D93BCB73}"/>
                </a:ext>
              </a:extLst>
            </p:cNvPr>
            <p:cNvSpPr/>
            <p:nvPr/>
          </p:nvSpPr>
          <p:spPr>
            <a:xfrm>
              <a:off x="7135978" y="4429304"/>
              <a:ext cx="1302025" cy="209564"/>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7" name="Rounded Rectangle 46">
            <a:extLst>
              <a:ext uri="{FF2B5EF4-FFF2-40B4-BE49-F238E27FC236}">
                <a16:creationId xmlns:a16="http://schemas.microsoft.com/office/drawing/2014/main" id="{F99A1F88-4C87-534A-827E-6D0BB878BAC8}"/>
              </a:ext>
            </a:extLst>
          </p:cNvPr>
          <p:cNvSpPr/>
          <p:nvPr/>
        </p:nvSpPr>
        <p:spPr>
          <a:xfrm>
            <a:off x="7135978" y="687353"/>
            <a:ext cx="1302025" cy="209564"/>
          </a:xfrm>
          <a:prstGeom prst="round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a:extLst>
              <a:ext uri="{FF2B5EF4-FFF2-40B4-BE49-F238E27FC236}">
                <a16:creationId xmlns:a16="http://schemas.microsoft.com/office/drawing/2014/main" id="{5FF23C0A-AA00-9947-8E08-81C6F919CEF9}"/>
              </a:ext>
            </a:extLst>
          </p:cNvPr>
          <p:cNvSpPr/>
          <p:nvPr/>
        </p:nvSpPr>
        <p:spPr>
          <a:xfrm>
            <a:off x="7135978" y="891637"/>
            <a:ext cx="1302025" cy="209564"/>
          </a:xfrm>
          <a:prstGeom prst="round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8F56A622-D60C-D34B-95F8-5EEFE7043D43}"/>
              </a:ext>
            </a:extLst>
          </p:cNvPr>
          <p:cNvSpPr/>
          <p:nvPr/>
        </p:nvSpPr>
        <p:spPr>
          <a:xfrm>
            <a:off x="7135978" y="1101200"/>
            <a:ext cx="1302025" cy="209564"/>
          </a:xfrm>
          <a:prstGeom prst="round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3B738E06-11DF-974A-BD38-25BEE50334E8}"/>
              </a:ext>
            </a:extLst>
          </p:cNvPr>
          <p:cNvSpPr/>
          <p:nvPr/>
        </p:nvSpPr>
        <p:spPr>
          <a:xfrm>
            <a:off x="7135978" y="4426376"/>
            <a:ext cx="1302025" cy="209564"/>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err="1">
                <a:solidFill>
                  <a:srgbClr val="0070C0"/>
                </a:solidFill>
              </a:rPr>
              <a:t>local_primitive</a:t>
            </a:r>
            <a:endParaRPr lang="en-US" sz="1000" b="1" dirty="0">
              <a:solidFill>
                <a:srgbClr val="0070C0"/>
              </a:solidFill>
            </a:endParaRPr>
          </a:p>
        </p:txBody>
      </p:sp>
      <p:sp>
        <p:nvSpPr>
          <p:cNvPr id="51" name="Rounded Rectangle 50">
            <a:extLst>
              <a:ext uri="{FF2B5EF4-FFF2-40B4-BE49-F238E27FC236}">
                <a16:creationId xmlns:a16="http://schemas.microsoft.com/office/drawing/2014/main" id="{0B43BA6D-7BFF-4045-9695-DF58AC336DEA}"/>
              </a:ext>
            </a:extLst>
          </p:cNvPr>
          <p:cNvSpPr/>
          <p:nvPr/>
        </p:nvSpPr>
        <p:spPr>
          <a:xfrm>
            <a:off x="7135978" y="4632125"/>
            <a:ext cx="1302025" cy="209564"/>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err="1">
                <a:solidFill>
                  <a:srgbClr val="0070C0"/>
                </a:solidFill>
              </a:rPr>
              <a:t>local_reference</a:t>
            </a:r>
            <a:endParaRPr lang="en-US" sz="1000" b="1" dirty="0">
              <a:solidFill>
                <a:srgbClr val="0070C0"/>
              </a:solidFill>
            </a:endParaRPr>
          </a:p>
        </p:txBody>
      </p:sp>
      <p:cxnSp>
        <p:nvCxnSpPr>
          <p:cNvPr id="52" name="Elbow Connector 51">
            <a:extLst>
              <a:ext uri="{FF2B5EF4-FFF2-40B4-BE49-F238E27FC236}">
                <a16:creationId xmlns:a16="http://schemas.microsoft.com/office/drawing/2014/main" id="{EF70B720-5473-D646-A798-C3E435324A39}"/>
              </a:ext>
            </a:extLst>
          </p:cNvPr>
          <p:cNvCxnSpPr>
            <a:cxnSpLocks/>
            <a:endCxn id="50" idx="1"/>
          </p:cNvCxnSpPr>
          <p:nvPr/>
        </p:nvCxnSpPr>
        <p:spPr>
          <a:xfrm>
            <a:off x="3209366" y="2608728"/>
            <a:ext cx="3926612" cy="1922430"/>
          </a:xfrm>
          <a:prstGeom prst="bentConnector3">
            <a:avLst>
              <a:gd name="adj1" fmla="val 50000"/>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3A6D3189-EA94-474A-BEF7-D26B431D61F6}"/>
              </a:ext>
            </a:extLst>
          </p:cNvPr>
          <p:cNvCxnSpPr>
            <a:cxnSpLocks/>
            <a:stCxn id="2" idx="2"/>
            <a:endCxn id="51" idx="1"/>
          </p:cNvCxnSpPr>
          <p:nvPr/>
        </p:nvCxnSpPr>
        <p:spPr>
          <a:xfrm rot="16200000" flipH="1">
            <a:off x="3869762" y="1470690"/>
            <a:ext cx="1772101" cy="4760331"/>
          </a:xfrm>
          <a:prstGeom prst="bentConnector2">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F65B6014-DC7C-804F-87CD-B15D745FBC1C}"/>
              </a:ext>
            </a:extLst>
          </p:cNvPr>
          <p:cNvSpPr/>
          <p:nvPr/>
        </p:nvSpPr>
        <p:spPr>
          <a:xfrm>
            <a:off x="7128254" y="1106480"/>
            <a:ext cx="1302025" cy="842645"/>
          </a:xfrm>
          <a:prstGeom prst="roundRect">
            <a:avLst/>
          </a:prstGeom>
          <a:solidFill>
            <a:srgbClr val="FFC000">
              <a:alpha val="65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Int[10]</a:t>
            </a:r>
          </a:p>
        </p:txBody>
      </p:sp>
      <p:cxnSp>
        <p:nvCxnSpPr>
          <p:cNvPr id="59" name="Elbow Connector 58">
            <a:extLst>
              <a:ext uri="{FF2B5EF4-FFF2-40B4-BE49-F238E27FC236}">
                <a16:creationId xmlns:a16="http://schemas.microsoft.com/office/drawing/2014/main" id="{930B6F90-8710-5047-9385-A33E00C36360}"/>
              </a:ext>
            </a:extLst>
          </p:cNvPr>
          <p:cNvCxnSpPr>
            <a:cxnSpLocks/>
            <a:stCxn id="51" idx="3"/>
            <a:endCxn id="54" idx="3"/>
          </p:cNvCxnSpPr>
          <p:nvPr/>
        </p:nvCxnSpPr>
        <p:spPr>
          <a:xfrm flipH="1" flipV="1">
            <a:off x="8430279" y="1527803"/>
            <a:ext cx="7724" cy="3209104"/>
          </a:xfrm>
          <a:prstGeom prst="bentConnector3">
            <a:avLst>
              <a:gd name="adj1" fmla="val -2959606"/>
            </a:avLst>
          </a:prstGeom>
          <a:ln>
            <a:solidFill>
              <a:srgbClr val="00B050"/>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C59C84C0-531A-7E4E-ACC7-D98430D31C1E}"/>
              </a:ext>
            </a:extLst>
          </p:cNvPr>
          <p:cNvSpPr/>
          <p:nvPr/>
        </p:nvSpPr>
        <p:spPr>
          <a:xfrm>
            <a:off x="1461247" y="2671482"/>
            <a:ext cx="1828800" cy="293324"/>
          </a:xfrm>
          <a:prstGeom prst="rect">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2973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0EF299-1395-0865-2FC4-145C76937CB5}"/>
              </a:ext>
            </a:extLst>
          </p:cNvPr>
          <p:cNvSpPr>
            <a:spLocks noGrp="1"/>
          </p:cNvSpPr>
          <p:nvPr>
            <p:ph type="title"/>
          </p:nvPr>
        </p:nvSpPr>
        <p:spPr/>
        <p:txBody>
          <a:bodyPr/>
          <a:lstStyle/>
          <a:p>
            <a:r>
              <a:rPr lang="en-US" dirty="0"/>
              <a:t>Stack For Function Call</a:t>
            </a:r>
          </a:p>
        </p:txBody>
      </p:sp>
      <p:sp>
        <p:nvSpPr>
          <p:cNvPr id="4" name="Rectangle 3">
            <a:extLst>
              <a:ext uri="{FF2B5EF4-FFF2-40B4-BE49-F238E27FC236}">
                <a16:creationId xmlns:a16="http://schemas.microsoft.com/office/drawing/2014/main" id="{B148D702-E2B1-7EE9-3DD8-B858D215FDDC}"/>
              </a:ext>
            </a:extLst>
          </p:cNvPr>
          <p:cNvSpPr/>
          <p:nvPr/>
        </p:nvSpPr>
        <p:spPr>
          <a:xfrm>
            <a:off x="4086158" y="2196353"/>
            <a:ext cx="708212" cy="3469341"/>
          </a:xfrm>
          <a:prstGeom prst="rect">
            <a:avLst/>
          </a:prstGeom>
          <a:solidFill>
            <a:schemeClr val="bg2">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243613-E7BB-F5CD-BAA3-769CFC661BC8}"/>
              </a:ext>
            </a:extLst>
          </p:cNvPr>
          <p:cNvSpPr/>
          <p:nvPr/>
        </p:nvSpPr>
        <p:spPr>
          <a:xfrm>
            <a:off x="4086158" y="4867835"/>
            <a:ext cx="708212" cy="79785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D5A427C-5C8E-FE5C-7EB8-488933413BC2}"/>
              </a:ext>
            </a:extLst>
          </p:cNvPr>
          <p:cNvSpPr txBox="1"/>
          <p:nvPr/>
        </p:nvSpPr>
        <p:spPr>
          <a:xfrm>
            <a:off x="5921410" y="5128264"/>
            <a:ext cx="1064330" cy="276999"/>
          </a:xfrm>
          <a:prstGeom prst="rect">
            <a:avLst/>
          </a:prstGeom>
          <a:noFill/>
        </p:spPr>
        <p:txBody>
          <a:bodyPr wrap="none" rtlCol="0">
            <a:spAutoFit/>
          </a:bodyPr>
          <a:lstStyle/>
          <a:p>
            <a:r>
              <a:rPr lang="en-US" sz="1200" dirty="0"/>
              <a:t>stack for main</a:t>
            </a:r>
          </a:p>
        </p:txBody>
      </p:sp>
      <p:grpSp>
        <p:nvGrpSpPr>
          <p:cNvPr id="2" name="Group 1">
            <a:extLst>
              <a:ext uri="{FF2B5EF4-FFF2-40B4-BE49-F238E27FC236}">
                <a16:creationId xmlns:a16="http://schemas.microsoft.com/office/drawing/2014/main" id="{8AC42516-6584-9CF0-14B2-0EDF7E848906}"/>
              </a:ext>
            </a:extLst>
          </p:cNvPr>
          <p:cNvGrpSpPr/>
          <p:nvPr/>
        </p:nvGrpSpPr>
        <p:grpSpPr>
          <a:xfrm>
            <a:off x="4086158" y="4578278"/>
            <a:ext cx="2899580" cy="277000"/>
            <a:chOff x="4086158" y="4578278"/>
            <a:chExt cx="2899580" cy="277000"/>
          </a:xfrm>
        </p:grpSpPr>
        <p:sp>
          <p:nvSpPr>
            <p:cNvPr id="7" name="Rectangle 6">
              <a:extLst>
                <a:ext uri="{FF2B5EF4-FFF2-40B4-BE49-F238E27FC236}">
                  <a16:creationId xmlns:a16="http://schemas.microsoft.com/office/drawing/2014/main" id="{DA40F5D6-E4DC-F2DF-7628-14A9C8A03F33}"/>
                </a:ext>
              </a:extLst>
            </p:cNvPr>
            <p:cNvSpPr/>
            <p:nvPr/>
          </p:nvSpPr>
          <p:spPr>
            <a:xfrm>
              <a:off x="4086158" y="4578279"/>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F39F301-0361-195B-4E6D-209EE5D418C6}"/>
                </a:ext>
              </a:extLst>
            </p:cNvPr>
            <p:cNvSpPr txBox="1"/>
            <p:nvPr/>
          </p:nvSpPr>
          <p:spPr>
            <a:xfrm>
              <a:off x="5828883" y="4578278"/>
              <a:ext cx="1156855" cy="276999"/>
            </a:xfrm>
            <a:prstGeom prst="rect">
              <a:avLst/>
            </a:prstGeom>
            <a:noFill/>
          </p:spPr>
          <p:txBody>
            <a:bodyPr wrap="none" rtlCol="0">
              <a:spAutoFit/>
            </a:bodyPr>
            <a:lstStyle/>
            <a:p>
              <a:r>
                <a:rPr lang="en-US" sz="1200" dirty="0"/>
                <a:t>stack for dream</a:t>
              </a:r>
            </a:p>
          </p:txBody>
        </p:sp>
      </p:grpSp>
      <p:pic>
        <p:nvPicPr>
          <p:cNvPr id="10" name="Picture 9">
            <a:extLst>
              <a:ext uri="{FF2B5EF4-FFF2-40B4-BE49-F238E27FC236}">
                <a16:creationId xmlns:a16="http://schemas.microsoft.com/office/drawing/2014/main" id="{DBD88A12-1153-2074-F7A1-84EDCB830261}"/>
              </a:ext>
            </a:extLst>
          </p:cNvPr>
          <p:cNvPicPr>
            <a:picLocks noChangeAspect="1"/>
          </p:cNvPicPr>
          <p:nvPr/>
        </p:nvPicPr>
        <p:blipFill>
          <a:blip r:embed="rId2"/>
          <a:stretch>
            <a:fillRect/>
          </a:stretch>
        </p:blipFill>
        <p:spPr>
          <a:xfrm>
            <a:off x="1143967" y="2715114"/>
            <a:ext cx="2023533" cy="1917826"/>
          </a:xfrm>
          <a:prstGeom prst="rect">
            <a:avLst/>
          </a:prstGeom>
          <a:ln>
            <a:noFill/>
          </a:ln>
          <a:effectLst>
            <a:outerShdw blurRad="292100" dist="139700" dir="2700000" algn="tl" rotWithShape="0">
              <a:srgbClr val="333333">
                <a:alpha val="65000"/>
              </a:srgbClr>
            </a:outerShdw>
          </a:effectLst>
        </p:spPr>
      </p:pic>
      <p:sp>
        <p:nvSpPr>
          <p:cNvPr id="29" name="Rectangle 28">
            <a:extLst>
              <a:ext uri="{FF2B5EF4-FFF2-40B4-BE49-F238E27FC236}">
                <a16:creationId xmlns:a16="http://schemas.microsoft.com/office/drawing/2014/main" id="{C648C8FE-1F45-2FBC-2D66-D2483EECD622}"/>
              </a:ext>
            </a:extLst>
          </p:cNvPr>
          <p:cNvSpPr/>
          <p:nvPr/>
        </p:nvSpPr>
        <p:spPr>
          <a:xfrm>
            <a:off x="4086158" y="2197697"/>
            <a:ext cx="708212" cy="124912"/>
          </a:xfrm>
          <a:prstGeom prst="rect">
            <a:avLst/>
          </a:prstGeom>
          <a:solidFill>
            <a:schemeClr val="bg2">
              <a:lumMod val="85000"/>
            </a:scheme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7D594D3-E252-A587-E9AA-BAD0092F064E}"/>
              </a:ext>
            </a:extLst>
          </p:cNvPr>
          <p:cNvPicPr>
            <a:picLocks noChangeAspect="1"/>
          </p:cNvPicPr>
          <p:nvPr/>
        </p:nvPicPr>
        <p:blipFill>
          <a:blip r:embed="rId3"/>
          <a:stretch>
            <a:fillRect/>
          </a:stretch>
        </p:blipFill>
        <p:spPr>
          <a:xfrm>
            <a:off x="2478281" y="1736165"/>
            <a:ext cx="6400800" cy="254000"/>
          </a:xfrm>
          <a:prstGeom prst="rect">
            <a:avLst/>
          </a:prstGeom>
          <a:ln>
            <a:noFill/>
          </a:ln>
          <a:effectLst>
            <a:outerShdw blurRad="292100" dist="139700" dir="2700000" algn="tl" rotWithShape="0">
              <a:srgbClr val="333333">
                <a:alpha val="65000"/>
              </a:srgbClr>
            </a:outerShdw>
          </a:effectLst>
        </p:spPr>
      </p:pic>
      <p:grpSp>
        <p:nvGrpSpPr>
          <p:cNvPr id="40" name="Group 39">
            <a:extLst>
              <a:ext uri="{FF2B5EF4-FFF2-40B4-BE49-F238E27FC236}">
                <a16:creationId xmlns:a16="http://schemas.microsoft.com/office/drawing/2014/main" id="{C8A1D169-A942-2DF1-8189-034B5EEAD6C3}"/>
              </a:ext>
            </a:extLst>
          </p:cNvPr>
          <p:cNvGrpSpPr/>
          <p:nvPr/>
        </p:nvGrpSpPr>
        <p:grpSpPr>
          <a:xfrm>
            <a:off x="4086158" y="4299274"/>
            <a:ext cx="2899579" cy="279005"/>
            <a:chOff x="4086158" y="4299274"/>
            <a:chExt cx="2899579" cy="279005"/>
          </a:xfrm>
        </p:grpSpPr>
        <p:sp>
          <p:nvSpPr>
            <p:cNvPr id="11" name="Rectangle 10">
              <a:extLst>
                <a:ext uri="{FF2B5EF4-FFF2-40B4-BE49-F238E27FC236}">
                  <a16:creationId xmlns:a16="http://schemas.microsoft.com/office/drawing/2014/main" id="{5890F27F-8868-048F-760F-566B4E4791C4}"/>
                </a:ext>
              </a:extLst>
            </p:cNvPr>
            <p:cNvSpPr/>
            <p:nvPr/>
          </p:nvSpPr>
          <p:spPr>
            <a:xfrm>
              <a:off x="4086158" y="4301280"/>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BBA66C9-B456-AC24-E389-AB7E4D9AD099}"/>
                </a:ext>
              </a:extLst>
            </p:cNvPr>
            <p:cNvSpPr txBox="1"/>
            <p:nvPr/>
          </p:nvSpPr>
          <p:spPr>
            <a:xfrm>
              <a:off x="5828882" y="4299274"/>
              <a:ext cx="1156855" cy="276999"/>
            </a:xfrm>
            <a:prstGeom prst="rect">
              <a:avLst/>
            </a:prstGeom>
            <a:noFill/>
          </p:spPr>
          <p:txBody>
            <a:bodyPr wrap="none" rtlCol="0">
              <a:spAutoFit/>
            </a:bodyPr>
            <a:lstStyle/>
            <a:p>
              <a:r>
                <a:rPr lang="en-US" sz="1200" dirty="0"/>
                <a:t>stack for dream</a:t>
              </a:r>
            </a:p>
          </p:txBody>
        </p:sp>
      </p:grpSp>
      <p:grpSp>
        <p:nvGrpSpPr>
          <p:cNvPr id="41" name="Group 40">
            <a:extLst>
              <a:ext uri="{FF2B5EF4-FFF2-40B4-BE49-F238E27FC236}">
                <a16:creationId xmlns:a16="http://schemas.microsoft.com/office/drawing/2014/main" id="{B7230852-CAE2-142B-37CE-6E04AF5D184B}"/>
              </a:ext>
            </a:extLst>
          </p:cNvPr>
          <p:cNvGrpSpPr/>
          <p:nvPr/>
        </p:nvGrpSpPr>
        <p:grpSpPr>
          <a:xfrm>
            <a:off x="4086158" y="4021272"/>
            <a:ext cx="2899578" cy="278002"/>
            <a:chOff x="4086158" y="4021272"/>
            <a:chExt cx="2899578" cy="278002"/>
          </a:xfrm>
        </p:grpSpPr>
        <p:sp>
          <p:nvSpPr>
            <p:cNvPr id="13" name="Rectangle 12">
              <a:extLst>
                <a:ext uri="{FF2B5EF4-FFF2-40B4-BE49-F238E27FC236}">
                  <a16:creationId xmlns:a16="http://schemas.microsoft.com/office/drawing/2014/main" id="{E7B88137-0471-6D60-33E9-D278378A492F}"/>
                </a:ext>
              </a:extLst>
            </p:cNvPr>
            <p:cNvSpPr/>
            <p:nvPr/>
          </p:nvSpPr>
          <p:spPr>
            <a:xfrm>
              <a:off x="4086158" y="4022275"/>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3636225A-6E73-0AA2-EC46-0CACF05BBE22}"/>
                </a:ext>
              </a:extLst>
            </p:cNvPr>
            <p:cNvSpPr txBox="1"/>
            <p:nvPr/>
          </p:nvSpPr>
          <p:spPr>
            <a:xfrm>
              <a:off x="5828881" y="4021272"/>
              <a:ext cx="1156855" cy="276999"/>
            </a:xfrm>
            <a:prstGeom prst="rect">
              <a:avLst/>
            </a:prstGeom>
            <a:noFill/>
          </p:spPr>
          <p:txBody>
            <a:bodyPr wrap="none" rtlCol="0">
              <a:spAutoFit/>
            </a:bodyPr>
            <a:lstStyle/>
            <a:p>
              <a:r>
                <a:rPr lang="en-US" sz="1200" dirty="0"/>
                <a:t>stack for dream</a:t>
              </a:r>
            </a:p>
          </p:txBody>
        </p:sp>
      </p:grpSp>
      <p:grpSp>
        <p:nvGrpSpPr>
          <p:cNvPr id="42" name="Group 41">
            <a:extLst>
              <a:ext uri="{FF2B5EF4-FFF2-40B4-BE49-F238E27FC236}">
                <a16:creationId xmlns:a16="http://schemas.microsoft.com/office/drawing/2014/main" id="{2A0369A9-A39C-2587-06AA-3BFE0B80323B}"/>
              </a:ext>
            </a:extLst>
          </p:cNvPr>
          <p:cNvGrpSpPr/>
          <p:nvPr/>
        </p:nvGrpSpPr>
        <p:grpSpPr>
          <a:xfrm>
            <a:off x="4086158" y="2335166"/>
            <a:ext cx="2899580" cy="1690118"/>
            <a:chOff x="4086158" y="2335166"/>
            <a:chExt cx="2899580" cy="1690118"/>
          </a:xfrm>
        </p:grpSpPr>
        <p:sp>
          <p:nvSpPr>
            <p:cNvPr id="15" name="Rectangle 14">
              <a:extLst>
                <a:ext uri="{FF2B5EF4-FFF2-40B4-BE49-F238E27FC236}">
                  <a16:creationId xmlns:a16="http://schemas.microsoft.com/office/drawing/2014/main" id="{EBC0AE98-F36E-18BB-ED85-1E8D5F93603E}"/>
                </a:ext>
              </a:extLst>
            </p:cNvPr>
            <p:cNvSpPr/>
            <p:nvPr/>
          </p:nvSpPr>
          <p:spPr>
            <a:xfrm>
              <a:off x="4086158" y="3745276"/>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9743BA8-DCDD-938B-7AC1-64E708ED8BD5}"/>
                </a:ext>
              </a:extLst>
            </p:cNvPr>
            <p:cNvSpPr/>
            <p:nvPr/>
          </p:nvSpPr>
          <p:spPr>
            <a:xfrm>
              <a:off x="4086158" y="3455720"/>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1107B13-DCFE-16DB-02E0-5B170A822FAC}"/>
                </a:ext>
              </a:extLst>
            </p:cNvPr>
            <p:cNvSpPr/>
            <p:nvPr/>
          </p:nvSpPr>
          <p:spPr>
            <a:xfrm>
              <a:off x="4086158" y="3178721"/>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44FA97D-DC49-440D-69AA-6E10030BF783}"/>
                </a:ext>
              </a:extLst>
            </p:cNvPr>
            <p:cNvSpPr/>
            <p:nvPr/>
          </p:nvSpPr>
          <p:spPr>
            <a:xfrm>
              <a:off x="4086158" y="2901721"/>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7F44E91-5B35-F2A9-A227-484E69805602}"/>
                </a:ext>
              </a:extLst>
            </p:cNvPr>
            <p:cNvSpPr/>
            <p:nvPr/>
          </p:nvSpPr>
          <p:spPr>
            <a:xfrm>
              <a:off x="4086158" y="2624722"/>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6658F4F-9391-C60C-DB35-0170E762A08B}"/>
                </a:ext>
              </a:extLst>
            </p:cNvPr>
            <p:cNvSpPr/>
            <p:nvPr/>
          </p:nvSpPr>
          <p:spPr>
            <a:xfrm>
              <a:off x="4086158" y="2335166"/>
              <a:ext cx="708212" cy="276999"/>
            </a:xfrm>
            <a:prstGeom prst="rect">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3E5E3CB6-1472-BA78-96BA-DFAC39E89C94}"/>
                </a:ext>
              </a:extLst>
            </p:cNvPr>
            <p:cNvSpPr txBox="1"/>
            <p:nvPr/>
          </p:nvSpPr>
          <p:spPr>
            <a:xfrm>
              <a:off x="5828883" y="3748285"/>
              <a:ext cx="1156855" cy="276999"/>
            </a:xfrm>
            <a:prstGeom prst="rect">
              <a:avLst/>
            </a:prstGeom>
            <a:noFill/>
          </p:spPr>
          <p:txBody>
            <a:bodyPr wrap="none" rtlCol="0">
              <a:spAutoFit/>
            </a:bodyPr>
            <a:lstStyle/>
            <a:p>
              <a:r>
                <a:rPr lang="en-US" sz="1200" dirty="0"/>
                <a:t>stack for dream</a:t>
              </a:r>
            </a:p>
          </p:txBody>
        </p:sp>
        <p:sp>
          <p:nvSpPr>
            <p:cNvPr id="35" name="TextBox 34">
              <a:extLst>
                <a:ext uri="{FF2B5EF4-FFF2-40B4-BE49-F238E27FC236}">
                  <a16:creationId xmlns:a16="http://schemas.microsoft.com/office/drawing/2014/main" id="{868BF1EC-819C-347D-3EE3-3117E6C9B686}"/>
                </a:ext>
              </a:extLst>
            </p:cNvPr>
            <p:cNvSpPr txBox="1"/>
            <p:nvPr/>
          </p:nvSpPr>
          <p:spPr>
            <a:xfrm>
              <a:off x="5828882" y="3469281"/>
              <a:ext cx="1156855" cy="276999"/>
            </a:xfrm>
            <a:prstGeom prst="rect">
              <a:avLst/>
            </a:prstGeom>
            <a:noFill/>
          </p:spPr>
          <p:txBody>
            <a:bodyPr wrap="none" rtlCol="0">
              <a:spAutoFit/>
            </a:bodyPr>
            <a:lstStyle/>
            <a:p>
              <a:r>
                <a:rPr lang="en-US" sz="1200" dirty="0"/>
                <a:t>stack for dream</a:t>
              </a:r>
            </a:p>
          </p:txBody>
        </p:sp>
        <p:sp>
          <p:nvSpPr>
            <p:cNvPr id="36" name="TextBox 35">
              <a:extLst>
                <a:ext uri="{FF2B5EF4-FFF2-40B4-BE49-F238E27FC236}">
                  <a16:creationId xmlns:a16="http://schemas.microsoft.com/office/drawing/2014/main" id="{66EDEF17-9665-19ED-2C6E-50786FA4B87E}"/>
                </a:ext>
              </a:extLst>
            </p:cNvPr>
            <p:cNvSpPr txBox="1"/>
            <p:nvPr/>
          </p:nvSpPr>
          <p:spPr>
            <a:xfrm>
              <a:off x="5828881" y="3191279"/>
              <a:ext cx="1156855" cy="276999"/>
            </a:xfrm>
            <a:prstGeom prst="rect">
              <a:avLst/>
            </a:prstGeom>
            <a:noFill/>
          </p:spPr>
          <p:txBody>
            <a:bodyPr wrap="none" rtlCol="0">
              <a:spAutoFit/>
            </a:bodyPr>
            <a:lstStyle/>
            <a:p>
              <a:r>
                <a:rPr lang="en-US" sz="1200" dirty="0"/>
                <a:t>stack for dream</a:t>
              </a:r>
            </a:p>
          </p:txBody>
        </p:sp>
        <p:sp>
          <p:nvSpPr>
            <p:cNvPr id="37" name="TextBox 36">
              <a:extLst>
                <a:ext uri="{FF2B5EF4-FFF2-40B4-BE49-F238E27FC236}">
                  <a16:creationId xmlns:a16="http://schemas.microsoft.com/office/drawing/2014/main" id="{80AA5D20-A454-C665-C030-4C5D7540134D}"/>
                </a:ext>
              </a:extLst>
            </p:cNvPr>
            <p:cNvSpPr txBox="1"/>
            <p:nvPr/>
          </p:nvSpPr>
          <p:spPr>
            <a:xfrm>
              <a:off x="5828881" y="2901721"/>
              <a:ext cx="1156855" cy="276999"/>
            </a:xfrm>
            <a:prstGeom prst="rect">
              <a:avLst/>
            </a:prstGeom>
            <a:noFill/>
          </p:spPr>
          <p:txBody>
            <a:bodyPr wrap="none" rtlCol="0">
              <a:spAutoFit/>
            </a:bodyPr>
            <a:lstStyle/>
            <a:p>
              <a:r>
                <a:rPr lang="en-US" sz="1200" dirty="0"/>
                <a:t>stack for dream</a:t>
              </a:r>
            </a:p>
          </p:txBody>
        </p:sp>
        <p:sp>
          <p:nvSpPr>
            <p:cNvPr id="38" name="TextBox 37">
              <a:extLst>
                <a:ext uri="{FF2B5EF4-FFF2-40B4-BE49-F238E27FC236}">
                  <a16:creationId xmlns:a16="http://schemas.microsoft.com/office/drawing/2014/main" id="{EFCFAB1B-94D0-BBC1-39CD-2BBC2BC55D48}"/>
                </a:ext>
              </a:extLst>
            </p:cNvPr>
            <p:cNvSpPr txBox="1"/>
            <p:nvPr/>
          </p:nvSpPr>
          <p:spPr>
            <a:xfrm>
              <a:off x="5828880" y="2622717"/>
              <a:ext cx="1156855" cy="276999"/>
            </a:xfrm>
            <a:prstGeom prst="rect">
              <a:avLst/>
            </a:prstGeom>
            <a:noFill/>
          </p:spPr>
          <p:txBody>
            <a:bodyPr wrap="none" rtlCol="0">
              <a:spAutoFit/>
            </a:bodyPr>
            <a:lstStyle/>
            <a:p>
              <a:r>
                <a:rPr lang="en-US" sz="1200" dirty="0"/>
                <a:t>stack for dream</a:t>
              </a:r>
            </a:p>
          </p:txBody>
        </p:sp>
        <p:sp>
          <p:nvSpPr>
            <p:cNvPr id="39" name="TextBox 38">
              <a:extLst>
                <a:ext uri="{FF2B5EF4-FFF2-40B4-BE49-F238E27FC236}">
                  <a16:creationId xmlns:a16="http://schemas.microsoft.com/office/drawing/2014/main" id="{6C4E5999-713C-A946-EC50-F82091BB9D60}"/>
                </a:ext>
              </a:extLst>
            </p:cNvPr>
            <p:cNvSpPr txBox="1"/>
            <p:nvPr/>
          </p:nvSpPr>
          <p:spPr>
            <a:xfrm>
              <a:off x="5828879" y="2344715"/>
              <a:ext cx="1156855" cy="276999"/>
            </a:xfrm>
            <a:prstGeom prst="rect">
              <a:avLst/>
            </a:prstGeom>
            <a:noFill/>
          </p:spPr>
          <p:txBody>
            <a:bodyPr wrap="none" rtlCol="0">
              <a:spAutoFit/>
            </a:bodyPr>
            <a:lstStyle/>
            <a:p>
              <a:r>
                <a:rPr lang="en-US" sz="1200" dirty="0"/>
                <a:t>stack for dream</a:t>
              </a:r>
            </a:p>
          </p:txBody>
        </p:sp>
      </p:grpSp>
    </p:spTree>
    <p:extLst>
      <p:ext uri="{BB962C8B-B14F-4D97-AF65-F5344CB8AC3E}">
        <p14:creationId xmlns:p14="http://schemas.microsoft.com/office/powerpoint/2010/main" val="1082971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B46F19-59EA-D94A-8233-7833E1120F72}"/>
              </a:ext>
            </a:extLst>
          </p:cNvPr>
          <p:cNvSpPr>
            <a:spLocks noGrp="1"/>
          </p:cNvSpPr>
          <p:nvPr>
            <p:ph type="title"/>
          </p:nvPr>
        </p:nvSpPr>
        <p:spPr/>
        <p:txBody>
          <a:bodyPr/>
          <a:lstStyle/>
          <a:p>
            <a:r>
              <a:rPr lang="en-US" altLang="zh-CN" dirty="0"/>
              <a:t>Buffer</a:t>
            </a:r>
            <a:r>
              <a:rPr lang="zh-CN" altLang="en-US" dirty="0"/>
              <a:t> </a:t>
            </a:r>
            <a:r>
              <a:rPr lang="en-US" altLang="zh-CN" dirty="0"/>
              <a:t>Overflow</a:t>
            </a:r>
            <a:r>
              <a:rPr lang="en-US" dirty="0"/>
              <a:t> Attack</a:t>
            </a:r>
          </a:p>
        </p:txBody>
      </p:sp>
      <p:pic>
        <p:nvPicPr>
          <p:cNvPr id="19" name="Picture 18">
            <a:extLst>
              <a:ext uri="{FF2B5EF4-FFF2-40B4-BE49-F238E27FC236}">
                <a16:creationId xmlns:a16="http://schemas.microsoft.com/office/drawing/2014/main" id="{4DFAB0D1-845C-D24B-9AB1-A9142F3C6A84}"/>
              </a:ext>
            </a:extLst>
          </p:cNvPr>
          <p:cNvPicPr>
            <a:picLocks noChangeAspect="1"/>
          </p:cNvPicPr>
          <p:nvPr/>
        </p:nvPicPr>
        <p:blipFill>
          <a:blip r:embed="rId2"/>
          <a:stretch>
            <a:fillRect/>
          </a:stretch>
        </p:blipFill>
        <p:spPr>
          <a:xfrm>
            <a:off x="344021" y="1710391"/>
            <a:ext cx="3412191" cy="454958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92213D8-E2AA-5C4F-818F-D03020A80B7E}"/>
              </a:ext>
            </a:extLst>
          </p:cNvPr>
          <p:cNvSpPr txBox="1"/>
          <p:nvPr/>
        </p:nvSpPr>
        <p:spPr>
          <a:xfrm>
            <a:off x="2581835" y="6422195"/>
            <a:ext cx="1610121" cy="369332"/>
          </a:xfrm>
          <a:prstGeom prst="rect">
            <a:avLst/>
          </a:prstGeom>
          <a:noFill/>
        </p:spPr>
        <p:txBody>
          <a:bodyPr wrap="none" rtlCol="0">
            <a:spAutoFit/>
          </a:bodyPr>
          <a:lstStyle/>
          <a:p>
            <a:r>
              <a:rPr lang="en-US" dirty="0">
                <a:hlinkClick r:id="rId3"/>
              </a:rPr>
              <a:t>Stack smashing</a:t>
            </a:r>
            <a:endParaRPr lang="en-US" dirty="0"/>
          </a:p>
        </p:txBody>
      </p:sp>
      <p:pic>
        <p:nvPicPr>
          <p:cNvPr id="4" name="Picture 3">
            <a:extLst>
              <a:ext uri="{FF2B5EF4-FFF2-40B4-BE49-F238E27FC236}">
                <a16:creationId xmlns:a16="http://schemas.microsoft.com/office/drawing/2014/main" id="{5992CF07-B531-3BE3-2765-AE73B99CE472}"/>
              </a:ext>
            </a:extLst>
          </p:cNvPr>
          <p:cNvPicPr>
            <a:picLocks noChangeAspect="1"/>
          </p:cNvPicPr>
          <p:nvPr/>
        </p:nvPicPr>
        <p:blipFill>
          <a:blip r:embed="rId4"/>
          <a:stretch>
            <a:fillRect/>
          </a:stretch>
        </p:blipFill>
        <p:spPr>
          <a:xfrm>
            <a:off x="4317253" y="4068260"/>
            <a:ext cx="4279900" cy="2400300"/>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90E9384B-FD4C-F55E-9C6B-69C55FC78065}"/>
              </a:ext>
            </a:extLst>
          </p:cNvPr>
          <p:cNvSpPr/>
          <p:nvPr/>
        </p:nvSpPr>
        <p:spPr>
          <a:xfrm>
            <a:off x="5490339" y="215153"/>
            <a:ext cx="708212" cy="2662518"/>
          </a:xfrm>
          <a:prstGeom prst="rect">
            <a:avLst/>
          </a:prstGeom>
          <a:solidFill>
            <a:schemeClr val="bg2">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EB7199-47F5-A236-D109-425D498EF5C8}"/>
              </a:ext>
            </a:extLst>
          </p:cNvPr>
          <p:cNvSpPr/>
          <p:nvPr/>
        </p:nvSpPr>
        <p:spPr>
          <a:xfrm>
            <a:off x="5490339" y="2429434"/>
            <a:ext cx="708212" cy="118246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098C628-2360-2F25-2A52-87BB646B4FE0}"/>
              </a:ext>
            </a:extLst>
          </p:cNvPr>
          <p:cNvSpPr txBox="1"/>
          <p:nvPr/>
        </p:nvSpPr>
        <p:spPr>
          <a:xfrm>
            <a:off x="6911193" y="2933477"/>
            <a:ext cx="1385957" cy="338554"/>
          </a:xfrm>
          <a:prstGeom prst="rect">
            <a:avLst/>
          </a:prstGeom>
          <a:noFill/>
        </p:spPr>
        <p:txBody>
          <a:bodyPr wrap="none" rtlCol="0">
            <a:spAutoFit/>
          </a:bodyPr>
          <a:lstStyle/>
          <a:p>
            <a:r>
              <a:rPr lang="en-US" sz="1600" b="1" dirty="0">
                <a:solidFill>
                  <a:srgbClr val="00B050"/>
                </a:solidFill>
              </a:rPr>
              <a:t>stack for main</a:t>
            </a:r>
          </a:p>
        </p:txBody>
      </p:sp>
      <p:sp>
        <p:nvSpPr>
          <p:cNvPr id="10" name="Rectangle 9">
            <a:extLst>
              <a:ext uri="{FF2B5EF4-FFF2-40B4-BE49-F238E27FC236}">
                <a16:creationId xmlns:a16="http://schemas.microsoft.com/office/drawing/2014/main" id="{DC714EC0-8A9D-CFA8-7239-2918D72F9087}"/>
              </a:ext>
            </a:extLst>
          </p:cNvPr>
          <p:cNvSpPr/>
          <p:nvPr/>
        </p:nvSpPr>
        <p:spPr>
          <a:xfrm>
            <a:off x="5490339" y="1269396"/>
            <a:ext cx="708212" cy="79785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010000"/>
                </a:solidFill>
              </a:rPr>
              <a:t>Local variable for </a:t>
            </a:r>
            <a:r>
              <a:rPr lang="en-US" sz="900" dirty="0" err="1">
                <a:solidFill>
                  <a:srgbClr val="010000"/>
                </a:solidFill>
              </a:rPr>
              <a:t>good_code</a:t>
            </a:r>
            <a:endParaRPr lang="en-US" sz="900" dirty="0">
              <a:solidFill>
                <a:srgbClr val="010000"/>
              </a:solidFill>
            </a:endParaRPr>
          </a:p>
        </p:txBody>
      </p:sp>
      <p:sp>
        <p:nvSpPr>
          <p:cNvPr id="11" name="TextBox 10">
            <a:extLst>
              <a:ext uri="{FF2B5EF4-FFF2-40B4-BE49-F238E27FC236}">
                <a16:creationId xmlns:a16="http://schemas.microsoft.com/office/drawing/2014/main" id="{2AC0AE5A-D34E-500F-6057-ADAF63343970}"/>
              </a:ext>
            </a:extLst>
          </p:cNvPr>
          <p:cNvSpPr txBox="1"/>
          <p:nvPr/>
        </p:nvSpPr>
        <p:spPr>
          <a:xfrm>
            <a:off x="6655419" y="1798694"/>
            <a:ext cx="1897507" cy="338554"/>
          </a:xfrm>
          <a:prstGeom prst="rect">
            <a:avLst/>
          </a:prstGeom>
          <a:noFill/>
        </p:spPr>
        <p:txBody>
          <a:bodyPr wrap="none" rtlCol="0">
            <a:spAutoFit/>
          </a:bodyPr>
          <a:lstStyle/>
          <a:p>
            <a:r>
              <a:rPr lang="en-US" sz="1600" b="1" dirty="0">
                <a:solidFill>
                  <a:srgbClr val="FFC000"/>
                </a:solidFill>
              </a:rPr>
              <a:t>stack for </a:t>
            </a:r>
            <a:r>
              <a:rPr lang="en-US" sz="1600" b="1" dirty="0" err="1">
                <a:solidFill>
                  <a:srgbClr val="FFC000"/>
                </a:solidFill>
              </a:rPr>
              <a:t>good_code</a:t>
            </a:r>
            <a:endParaRPr lang="en-US" sz="1600" b="1" dirty="0">
              <a:solidFill>
                <a:srgbClr val="FFC000"/>
              </a:solidFill>
            </a:endParaRPr>
          </a:p>
        </p:txBody>
      </p:sp>
      <p:sp>
        <p:nvSpPr>
          <p:cNvPr id="12" name="Rectangle 11">
            <a:extLst>
              <a:ext uri="{FF2B5EF4-FFF2-40B4-BE49-F238E27FC236}">
                <a16:creationId xmlns:a16="http://schemas.microsoft.com/office/drawing/2014/main" id="{326A1B79-2DFE-2E96-1DD3-FCEA855B718D}"/>
              </a:ext>
            </a:extLst>
          </p:cNvPr>
          <p:cNvSpPr/>
          <p:nvPr/>
        </p:nvSpPr>
        <p:spPr>
          <a:xfrm>
            <a:off x="5490339" y="2067254"/>
            <a:ext cx="708212" cy="54998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010000"/>
                </a:solidFill>
              </a:rPr>
              <a:t>Return instruction address</a:t>
            </a:r>
          </a:p>
        </p:txBody>
      </p:sp>
      <p:sp>
        <p:nvSpPr>
          <p:cNvPr id="13" name="Right Brace 12">
            <a:extLst>
              <a:ext uri="{FF2B5EF4-FFF2-40B4-BE49-F238E27FC236}">
                <a16:creationId xmlns:a16="http://schemas.microsoft.com/office/drawing/2014/main" id="{132F17E8-1AF7-5E23-F3D2-63B9FF311E4E}"/>
              </a:ext>
            </a:extLst>
          </p:cNvPr>
          <p:cNvSpPr/>
          <p:nvPr/>
        </p:nvSpPr>
        <p:spPr>
          <a:xfrm>
            <a:off x="6349261" y="1269396"/>
            <a:ext cx="173766" cy="1302632"/>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660FF425-2C9A-734C-5159-6015B78F2925}"/>
              </a:ext>
            </a:extLst>
          </p:cNvPr>
          <p:cNvSpPr/>
          <p:nvPr/>
        </p:nvSpPr>
        <p:spPr>
          <a:xfrm>
            <a:off x="6568536" y="2617811"/>
            <a:ext cx="173766" cy="994664"/>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a16="http://schemas.microsoft.com/office/drawing/2014/main" id="{845AF2B0-2165-25DE-3E51-BF34E9508A61}"/>
              </a:ext>
            </a:extLst>
          </p:cNvPr>
          <p:cNvGrpSpPr/>
          <p:nvPr/>
        </p:nvGrpSpPr>
        <p:grpSpPr>
          <a:xfrm>
            <a:off x="4129277" y="1798694"/>
            <a:ext cx="1124040" cy="630740"/>
            <a:chOff x="4129277" y="1798694"/>
            <a:chExt cx="1124040" cy="630740"/>
          </a:xfrm>
        </p:grpSpPr>
        <p:cxnSp>
          <p:nvCxnSpPr>
            <p:cNvPr id="16" name="Straight Arrow Connector 15">
              <a:extLst>
                <a:ext uri="{FF2B5EF4-FFF2-40B4-BE49-F238E27FC236}">
                  <a16:creationId xmlns:a16="http://schemas.microsoft.com/office/drawing/2014/main" id="{DAD06CB2-1284-1E7B-A00D-E622E5CA7989}"/>
                </a:ext>
              </a:extLst>
            </p:cNvPr>
            <p:cNvCxnSpPr/>
            <p:nvPr/>
          </p:nvCxnSpPr>
          <p:spPr>
            <a:xfrm>
              <a:off x="5253317" y="1798694"/>
              <a:ext cx="0" cy="63074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3A38A33-03AF-7F49-EBAA-8A8E98112297}"/>
                </a:ext>
              </a:extLst>
            </p:cNvPr>
            <p:cNvSpPr txBox="1"/>
            <p:nvPr/>
          </p:nvSpPr>
          <p:spPr>
            <a:xfrm>
              <a:off x="4129277" y="2067254"/>
              <a:ext cx="1048685" cy="261610"/>
            </a:xfrm>
            <a:prstGeom prst="rect">
              <a:avLst/>
            </a:prstGeom>
            <a:noFill/>
          </p:spPr>
          <p:txBody>
            <a:bodyPr wrap="none" rtlCol="0">
              <a:spAutoFit/>
            </a:bodyPr>
            <a:lstStyle/>
            <a:p>
              <a:r>
                <a:rPr lang="en-US" sz="1100" dirty="0">
                  <a:solidFill>
                    <a:srgbClr val="FF0000"/>
                  </a:solidFill>
                </a:rPr>
                <a:t>Write overflow</a:t>
              </a:r>
            </a:p>
          </p:txBody>
        </p:sp>
      </p:grpSp>
    </p:spTree>
    <p:extLst>
      <p:ext uri="{BB962C8B-B14F-4D97-AF65-F5344CB8AC3E}">
        <p14:creationId xmlns:p14="http://schemas.microsoft.com/office/powerpoint/2010/main" val="1113339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5849F8-5247-1743-BFF7-103C6760B45D}"/>
              </a:ext>
            </a:extLst>
          </p:cNvPr>
          <p:cNvSpPr>
            <a:spLocks noGrp="1"/>
          </p:cNvSpPr>
          <p:nvPr>
            <p:ph type="body" sz="quarter" idx="11"/>
          </p:nvPr>
        </p:nvSpPr>
        <p:spPr>
          <a:xfrm>
            <a:off x="848344" y="4384842"/>
            <a:ext cx="8196210" cy="991998"/>
          </a:xfrm>
        </p:spPr>
        <p:txBody>
          <a:bodyPr/>
          <a:lstStyle/>
          <a:p>
            <a:pPr marL="0" indent="0">
              <a:buNone/>
            </a:pPr>
            <a:r>
              <a:rPr lang="en-US" dirty="0">
                <a:solidFill>
                  <a:srgbClr val="00B050"/>
                </a:solidFill>
              </a:rPr>
              <a:t>Problems of recurring nature </a:t>
            </a:r>
          </a:p>
          <a:p>
            <a:pPr marL="0" indent="0">
              <a:buNone/>
            </a:pPr>
            <a:endParaRPr lang="en-US" dirty="0">
              <a:solidFill>
                <a:srgbClr val="00B050"/>
              </a:solidFill>
            </a:endParaRPr>
          </a:p>
          <a:p>
            <a:pPr marL="0" indent="0">
              <a:buNone/>
            </a:pPr>
            <a:endParaRPr lang="en-US" dirty="0">
              <a:solidFill>
                <a:srgbClr val="00B050"/>
              </a:solidFill>
            </a:endParaRPr>
          </a:p>
          <a:p>
            <a:pPr marL="0" indent="0">
              <a:buNone/>
            </a:pPr>
            <a:endParaRPr lang="en-US" dirty="0">
              <a:solidFill>
                <a:srgbClr val="00B050"/>
              </a:solidFill>
            </a:endParaRPr>
          </a:p>
        </p:txBody>
      </p:sp>
      <p:sp>
        <p:nvSpPr>
          <p:cNvPr id="3" name="Title 2">
            <a:extLst>
              <a:ext uri="{FF2B5EF4-FFF2-40B4-BE49-F238E27FC236}">
                <a16:creationId xmlns:a16="http://schemas.microsoft.com/office/drawing/2014/main" id="{91F0A087-552F-AB4A-B1BE-F1AB15FCFCE2}"/>
              </a:ext>
            </a:extLst>
          </p:cNvPr>
          <p:cNvSpPr>
            <a:spLocks noGrp="1"/>
          </p:cNvSpPr>
          <p:nvPr>
            <p:ph type="title"/>
          </p:nvPr>
        </p:nvSpPr>
        <p:spPr/>
        <p:txBody>
          <a:bodyPr/>
          <a:lstStyle/>
          <a:p>
            <a:r>
              <a:rPr lang="en-US" dirty="0"/>
              <a:t>Why Recursion?</a:t>
            </a:r>
          </a:p>
        </p:txBody>
      </p:sp>
      <p:sp>
        <p:nvSpPr>
          <p:cNvPr id="4" name="Rectangle 3">
            <a:extLst>
              <a:ext uri="{FF2B5EF4-FFF2-40B4-BE49-F238E27FC236}">
                <a16:creationId xmlns:a16="http://schemas.microsoft.com/office/drawing/2014/main" id="{56A6787A-393F-FD4C-9920-3BE247546702}"/>
              </a:ext>
            </a:extLst>
          </p:cNvPr>
          <p:cNvSpPr/>
          <p:nvPr/>
        </p:nvSpPr>
        <p:spPr>
          <a:xfrm>
            <a:off x="713637" y="1734805"/>
            <a:ext cx="6897706" cy="461665"/>
          </a:xfrm>
          <a:prstGeom prst="rect">
            <a:avLst/>
          </a:prstGeom>
        </p:spPr>
        <p:txBody>
          <a:bodyPr/>
          <a:lstStyle/>
          <a:p>
            <a:pPr>
              <a:spcBef>
                <a:spcPct val="20000"/>
              </a:spcBef>
            </a:pPr>
            <a:r>
              <a:rPr lang="en-US" sz="2400" b="1" dirty="0">
                <a:solidFill>
                  <a:srgbClr val="00B050"/>
                </a:solidFill>
                <a:latin typeface="Open Sans"/>
              </a:rPr>
              <a:t>Problem using as complex data structure</a:t>
            </a:r>
          </a:p>
        </p:txBody>
      </p:sp>
      <p:pic>
        <p:nvPicPr>
          <p:cNvPr id="5" name="Picture 4">
            <a:extLst>
              <a:ext uri="{FF2B5EF4-FFF2-40B4-BE49-F238E27FC236}">
                <a16:creationId xmlns:a16="http://schemas.microsoft.com/office/drawing/2014/main" id="{674405CD-4E27-914E-8249-A29B34AFBD42}"/>
              </a:ext>
            </a:extLst>
          </p:cNvPr>
          <p:cNvPicPr>
            <a:picLocks noChangeAspect="1"/>
          </p:cNvPicPr>
          <p:nvPr/>
        </p:nvPicPr>
        <p:blipFill>
          <a:blip r:embed="rId2"/>
          <a:stretch>
            <a:fillRect/>
          </a:stretch>
        </p:blipFill>
        <p:spPr>
          <a:xfrm>
            <a:off x="1455629" y="4880841"/>
            <a:ext cx="3349451" cy="1524000"/>
          </a:xfrm>
          <a:prstGeom prst="rect">
            <a:avLst/>
          </a:prstGeom>
        </p:spPr>
      </p:pic>
      <p:pic>
        <p:nvPicPr>
          <p:cNvPr id="6" name="Picture 5">
            <a:extLst>
              <a:ext uri="{FF2B5EF4-FFF2-40B4-BE49-F238E27FC236}">
                <a16:creationId xmlns:a16="http://schemas.microsoft.com/office/drawing/2014/main" id="{EB899A0D-4255-DB42-A0C5-8B373AD6D66A}"/>
              </a:ext>
            </a:extLst>
          </p:cNvPr>
          <p:cNvPicPr>
            <a:picLocks noChangeAspect="1"/>
          </p:cNvPicPr>
          <p:nvPr/>
        </p:nvPicPr>
        <p:blipFill>
          <a:blip r:embed="rId3"/>
          <a:stretch>
            <a:fillRect/>
          </a:stretch>
        </p:blipFill>
        <p:spPr>
          <a:xfrm>
            <a:off x="5924452" y="4363467"/>
            <a:ext cx="2230159" cy="2230159"/>
          </a:xfrm>
          <a:prstGeom prst="rect">
            <a:avLst/>
          </a:prstGeom>
        </p:spPr>
      </p:pic>
      <p:pic>
        <p:nvPicPr>
          <p:cNvPr id="7" name="Picture 6">
            <a:extLst>
              <a:ext uri="{FF2B5EF4-FFF2-40B4-BE49-F238E27FC236}">
                <a16:creationId xmlns:a16="http://schemas.microsoft.com/office/drawing/2014/main" id="{F82E5350-7A27-AD4A-A79C-F33D383FDBDC}"/>
              </a:ext>
            </a:extLst>
          </p:cNvPr>
          <p:cNvPicPr>
            <a:picLocks noChangeAspect="1"/>
          </p:cNvPicPr>
          <p:nvPr/>
        </p:nvPicPr>
        <p:blipFill>
          <a:blip r:embed="rId4"/>
          <a:stretch>
            <a:fillRect/>
          </a:stretch>
        </p:blipFill>
        <p:spPr>
          <a:xfrm>
            <a:off x="4979611" y="2058371"/>
            <a:ext cx="3175000" cy="1879600"/>
          </a:xfrm>
          <a:prstGeom prst="rect">
            <a:avLst/>
          </a:prstGeom>
        </p:spPr>
      </p:pic>
      <p:pic>
        <p:nvPicPr>
          <p:cNvPr id="8" name="Picture 7">
            <a:extLst>
              <a:ext uri="{FF2B5EF4-FFF2-40B4-BE49-F238E27FC236}">
                <a16:creationId xmlns:a16="http://schemas.microsoft.com/office/drawing/2014/main" id="{FC7D63F1-6EAE-5F42-9BBD-7EDFEF0B368D}"/>
              </a:ext>
            </a:extLst>
          </p:cNvPr>
          <p:cNvPicPr>
            <a:picLocks noChangeAspect="1"/>
          </p:cNvPicPr>
          <p:nvPr/>
        </p:nvPicPr>
        <p:blipFill rotWithShape="1">
          <a:blip r:embed="rId5"/>
          <a:srcRect b="13911"/>
          <a:stretch/>
        </p:blipFill>
        <p:spPr>
          <a:xfrm>
            <a:off x="847394" y="2160301"/>
            <a:ext cx="3737769" cy="1733327"/>
          </a:xfrm>
          <a:prstGeom prst="rect">
            <a:avLst/>
          </a:prstGeom>
        </p:spPr>
      </p:pic>
    </p:spTree>
    <p:extLst>
      <p:ext uri="{BB962C8B-B14F-4D97-AF65-F5344CB8AC3E}">
        <p14:creationId xmlns:p14="http://schemas.microsoft.com/office/powerpoint/2010/main" val="1155019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DD986-506B-BF48-8026-D537C5C534E8}"/>
              </a:ext>
            </a:extLst>
          </p:cNvPr>
          <p:cNvSpPr>
            <a:spLocks noGrp="1"/>
          </p:cNvSpPr>
          <p:nvPr>
            <p:ph type="body" sz="quarter" idx="11"/>
          </p:nvPr>
        </p:nvSpPr>
        <p:spPr/>
        <p:txBody>
          <a:bodyPr/>
          <a:lstStyle/>
          <a:p>
            <a:r>
              <a:rPr lang="en-US" sz="1800" b="0" dirty="0"/>
              <a:t>A robot is located at the top-left corner of a grid</a:t>
            </a:r>
          </a:p>
          <a:p>
            <a:endParaRPr lang="en-US" sz="1000" b="0" dirty="0"/>
          </a:p>
          <a:p>
            <a:r>
              <a:rPr lang="en-US" sz="1800" b="0" dirty="0"/>
              <a:t>The robot can </a:t>
            </a:r>
            <a:r>
              <a:rPr lang="en-US" sz="1800" b="0" dirty="0">
                <a:solidFill>
                  <a:srgbClr val="FF0000"/>
                </a:solidFill>
              </a:rPr>
              <a:t>only move either down or right</a:t>
            </a:r>
            <a:r>
              <a:rPr lang="en-US" sz="1800" b="0" dirty="0"/>
              <a:t> at any point in time. </a:t>
            </a:r>
          </a:p>
          <a:p>
            <a:endParaRPr lang="en-US" sz="1000" b="0" dirty="0"/>
          </a:p>
        </p:txBody>
      </p:sp>
      <p:sp>
        <p:nvSpPr>
          <p:cNvPr id="3" name="Title 2">
            <a:extLst>
              <a:ext uri="{FF2B5EF4-FFF2-40B4-BE49-F238E27FC236}">
                <a16:creationId xmlns:a16="http://schemas.microsoft.com/office/drawing/2014/main" id="{ABD5ED43-844F-164D-BC8A-A193BC70FD25}"/>
              </a:ext>
            </a:extLst>
          </p:cNvPr>
          <p:cNvSpPr>
            <a:spLocks noGrp="1"/>
          </p:cNvSpPr>
          <p:nvPr>
            <p:ph type="title"/>
          </p:nvPr>
        </p:nvSpPr>
        <p:spPr/>
        <p:txBody>
          <a:bodyPr/>
          <a:lstStyle/>
          <a:p>
            <a:r>
              <a:rPr lang="en-US" dirty="0"/>
              <a:t>Recursion In Class Exercise: Unique Paths</a:t>
            </a:r>
          </a:p>
        </p:txBody>
      </p:sp>
      <p:pic>
        <p:nvPicPr>
          <p:cNvPr id="20" name="Picture 19" descr="robot_maze.png">
            <a:extLst>
              <a:ext uri="{FF2B5EF4-FFF2-40B4-BE49-F238E27FC236}">
                <a16:creationId xmlns:a16="http://schemas.microsoft.com/office/drawing/2014/main" id="{5FD5E607-3032-0742-AD16-87DFAD6B5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548" y="3953435"/>
            <a:ext cx="5383722" cy="2463053"/>
          </a:xfrm>
          <a:prstGeom prst="rect">
            <a:avLst/>
          </a:prstGeom>
        </p:spPr>
      </p:pic>
      <p:cxnSp>
        <p:nvCxnSpPr>
          <p:cNvPr id="5" name="Straight Arrow Connector 4">
            <a:extLst>
              <a:ext uri="{FF2B5EF4-FFF2-40B4-BE49-F238E27FC236}">
                <a16:creationId xmlns:a16="http://schemas.microsoft.com/office/drawing/2014/main" id="{36417821-43AA-E24A-BD0C-E79A21CC7AC2}"/>
              </a:ext>
            </a:extLst>
          </p:cNvPr>
          <p:cNvCxnSpPr>
            <a:cxnSpLocks/>
          </p:cNvCxnSpPr>
          <p:nvPr/>
        </p:nvCxnSpPr>
        <p:spPr>
          <a:xfrm flipV="1">
            <a:off x="2100730" y="4643718"/>
            <a:ext cx="824753" cy="1"/>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085AB0F-F36D-4344-8740-369D7E2D9F27}"/>
                  </a:ext>
                </a:extLst>
              </p:cNvPr>
              <p:cNvSpPr txBox="1"/>
              <p:nvPr/>
            </p:nvSpPr>
            <p:spPr>
              <a:xfrm>
                <a:off x="463083" y="5149336"/>
                <a:ext cx="88569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𝑚</m:t>
                    </m:r>
                  </m:oMath>
                </a14:m>
                <a:r>
                  <a:rPr lang="en-US" dirty="0"/>
                  <a:t> rows</a:t>
                </a:r>
              </a:p>
            </p:txBody>
          </p:sp>
        </mc:Choice>
        <mc:Fallback xmlns="">
          <p:sp>
            <p:nvSpPr>
              <p:cNvPr id="10" name="TextBox 9">
                <a:extLst>
                  <a:ext uri="{FF2B5EF4-FFF2-40B4-BE49-F238E27FC236}">
                    <a16:creationId xmlns:a16="http://schemas.microsoft.com/office/drawing/2014/main" id="{4085AB0F-F36D-4344-8740-369D7E2D9F27}"/>
                  </a:ext>
                </a:extLst>
              </p:cNvPr>
              <p:cNvSpPr txBox="1">
                <a:spLocks noRot="1" noChangeAspect="1" noMove="1" noResize="1" noEditPoints="1" noAdjustHandles="1" noChangeArrowheads="1" noChangeShapeType="1" noTextEdit="1"/>
              </p:cNvSpPr>
              <p:nvPr/>
            </p:nvSpPr>
            <p:spPr>
              <a:xfrm>
                <a:off x="463083" y="5149336"/>
                <a:ext cx="885692" cy="369332"/>
              </a:xfrm>
              <a:prstGeom prst="rect">
                <a:avLst/>
              </a:prstGeom>
              <a:blipFill>
                <a:blip r:embed="rId3"/>
                <a:stretch>
                  <a:fillRect t="-3226" r="-428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EA446C-5EFD-B24F-8607-50E2B8D26944}"/>
                  </a:ext>
                </a:extLst>
              </p:cNvPr>
              <p:cNvSpPr txBox="1"/>
              <p:nvPr/>
            </p:nvSpPr>
            <p:spPr>
              <a:xfrm>
                <a:off x="3990526" y="6416488"/>
                <a:ext cx="1162947"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𝑛</m:t>
                    </m:r>
                  </m:oMath>
                </a14:m>
                <a:r>
                  <a:rPr lang="en-US" dirty="0"/>
                  <a:t> columns</a:t>
                </a:r>
              </a:p>
            </p:txBody>
          </p:sp>
        </mc:Choice>
        <mc:Fallback xmlns="">
          <p:sp>
            <p:nvSpPr>
              <p:cNvPr id="12" name="TextBox 11">
                <a:extLst>
                  <a:ext uri="{FF2B5EF4-FFF2-40B4-BE49-F238E27FC236}">
                    <a16:creationId xmlns:a16="http://schemas.microsoft.com/office/drawing/2014/main" id="{8CEA446C-5EFD-B24F-8607-50E2B8D26944}"/>
                  </a:ext>
                </a:extLst>
              </p:cNvPr>
              <p:cNvSpPr txBox="1">
                <a:spLocks noRot="1" noChangeAspect="1" noMove="1" noResize="1" noEditPoints="1" noAdjustHandles="1" noChangeArrowheads="1" noChangeShapeType="1" noTextEdit="1"/>
              </p:cNvSpPr>
              <p:nvPr/>
            </p:nvSpPr>
            <p:spPr>
              <a:xfrm>
                <a:off x="3990526" y="6416488"/>
                <a:ext cx="1162947" cy="369332"/>
              </a:xfrm>
              <a:prstGeom prst="rect">
                <a:avLst/>
              </a:prstGeom>
              <a:blipFill>
                <a:blip r:embed="rId4"/>
                <a:stretch>
                  <a:fillRect t="-3333" r="-2151" b="-2333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E61DF43-A595-A940-A34E-4E21E10D75CB}"/>
              </a:ext>
            </a:extLst>
          </p:cNvPr>
          <p:cNvCxnSpPr>
            <a:cxnSpLocks/>
          </p:cNvCxnSpPr>
          <p:nvPr/>
        </p:nvCxnSpPr>
        <p:spPr>
          <a:xfrm>
            <a:off x="2901578" y="4643718"/>
            <a:ext cx="738093"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81CEDDB-369A-3649-8820-40B70280E821}"/>
              </a:ext>
            </a:extLst>
          </p:cNvPr>
          <p:cNvCxnSpPr>
            <a:cxnSpLocks/>
          </p:cNvCxnSpPr>
          <p:nvPr/>
        </p:nvCxnSpPr>
        <p:spPr>
          <a:xfrm>
            <a:off x="3639671" y="4643718"/>
            <a:ext cx="738093"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BD1B2-A652-5544-BB13-974E1D49B4D0}"/>
              </a:ext>
            </a:extLst>
          </p:cNvPr>
          <p:cNvCxnSpPr>
            <a:cxnSpLocks/>
          </p:cNvCxnSpPr>
          <p:nvPr/>
        </p:nvCxnSpPr>
        <p:spPr>
          <a:xfrm>
            <a:off x="4377764" y="4643718"/>
            <a:ext cx="0" cy="690284"/>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9B4357-6387-0A41-A33B-EDEF6ED92397}"/>
              </a:ext>
            </a:extLst>
          </p:cNvPr>
          <p:cNvCxnSpPr>
            <a:cxnSpLocks/>
          </p:cNvCxnSpPr>
          <p:nvPr/>
        </p:nvCxnSpPr>
        <p:spPr>
          <a:xfrm>
            <a:off x="4351409" y="5334002"/>
            <a:ext cx="738093"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9731A74-1E1F-0546-9377-EFF5EEC00FF5}"/>
              </a:ext>
            </a:extLst>
          </p:cNvPr>
          <p:cNvCxnSpPr>
            <a:cxnSpLocks/>
          </p:cNvCxnSpPr>
          <p:nvPr/>
        </p:nvCxnSpPr>
        <p:spPr>
          <a:xfrm>
            <a:off x="5089502" y="5334002"/>
            <a:ext cx="800310"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6B9C842-E44C-D042-A790-84AA123D142E}"/>
              </a:ext>
            </a:extLst>
          </p:cNvPr>
          <p:cNvCxnSpPr>
            <a:cxnSpLocks/>
          </p:cNvCxnSpPr>
          <p:nvPr/>
        </p:nvCxnSpPr>
        <p:spPr>
          <a:xfrm>
            <a:off x="5889812" y="5334002"/>
            <a:ext cx="726141"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4AAD200-D640-BC45-877D-4DBE65F16D1E}"/>
              </a:ext>
            </a:extLst>
          </p:cNvPr>
          <p:cNvCxnSpPr>
            <a:cxnSpLocks/>
          </p:cNvCxnSpPr>
          <p:nvPr/>
        </p:nvCxnSpPr>
        <p:spPr>
          <a:xfrm>
            <a:off x="6615953" y="5334002"/>
            <a:ext cx="0" cy="672351"/>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536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C0EEB6-B704-9F46-960C-D810FC6F5DBF}"/>
              </a:ext>
            </a:extLst>
          </p:cNvPr>
          <p:cNvSpPr>
            <a:spLocks noGrp="1"/>
          </p:cNvSpPr>
          <p:nvPr>
            <p:ph type="title"/>
          </p:nvPr>
        </p:nvSpPr>
        <p:spPr/>
        <p:txBody>
          <a:bodyPr/>
          <a:lstStyle/>
          <a:p>
            <a:r>
              <a:rPr lang="en-US" dirty="0"/>
              <a:t>Unique Paths Tests</a:t>
            </a:r>
          </a:p>
        </p:txBody>
      </p:sp>
      <p:sp>
        <p:nvSpPr>
          <p:cNvPr id="6" name="Rectangle 5">
            <a:extLst>
              <a:ext uri="{FF2B5EF4-FFF2-40B4-BE49-F238E27FC236}">
                <a16:creationId xmlns:a16="http://schemas.microsoft.com/office/drawing/2014/main" id="{BA6FE879-2BC6-F048-A894-A3B9663566BE}"/>
              </a:ext>
            </a:extLst>
          </p:cNvPr>
          <p:cNvSpPr/>
          <p:nvPr/>
        </p:nvSpPr>
        <p:spPr>
          <a:xfrm>
            <a:off x="1287339" y="3778205"/>
            <a:ext cx="546062" cy="1938992"/>
          </a:xfrm>
          <a:prstGeom prst="rect">
            <a:avLst/>
          </a:prstGeom>
        </p:spPr>
        <p:txBody>
          <a:bodyPr wrap="square">
            <a:spAutoFit/>
          </a:bodyPr>
          <a:lstStyle/>
          <a:p>
            <a:r>
              <a:rPr lang="en-US" sz="2000" b="1" dirty="0">
                <a:solidFill>
                  <a:srgbClr val="FFC000"/>
                </a:solidFill>
              </a:rPr>
              <a:t>3,4</a:t>
            </a:r>
          </a:p>
          <a:p>
            <a:r>
              <a:rPr lang="en-US" sz="2000" b="1" dirty="0">
                <a:solidFill>
                  <a:srgbClr val="FFC000"/>
                </a:solidFill>
              </a:rPr>
              <a:t>2,4</a:t>
            </a:r>
          </a:p>
          <a:p>
            <a:r>
              <a:rPr lang="en-US" sz="2000" b="1" dirty="0">
                <a:solidFill>
                  <a:srgbClr val="FFC000"/>
                </a:solidFill>
              </a:rPr>
              <a:t>1,4</a:t>
            </a:r>
          </a:p>
          <a:p>
            <a:r>
              <a:rPr lang="en-US" sz="2000" b="1" dirty="0">
                <a:solidFill>
                  <a:srgbClr val="FFC000"/>
                </a:solidFill>
              </a:rPr>
              <a:t>1,3</a:t>
            </a:r>
          </a:p>
          <a:p>
            <a:r>
              <a:rPr lang="en-US" sz="2000" b="1" dirty="0">
                <a:solidFill>
                  <a:srgbClr val="FFC000"/>
                </a:solidFill>
              </a:rPr>
              <a:t>1,2</a:t>
            </a:r>
          </a:p>
          <a:p>
            <a:r>
              <a:rPr lang="en-US" sz="2000" b="1" dirty="0">
                <a:solidFill>
                  <a:srgbClr val="FFC000"/>
                </a:solidFill>
              </a:rPr>
              <a:t>1,1</a:t>
            </a:r>
          </a:p>
        </p:txBody>
      </p:sp>
      <p:sp>
        <p:nvSpPr>
          <p:cNvPr id="7" name="Rectangle 6">
            <a:extLst>
              <a:ext uri="{FF2B5EF4-FFF2-40B4-BE49-F238E27FC236}">
                <a16:creationId xmlns:a16="http://schemas.microsoft.com/office/drawing/2014/main" id="{2321277B-0C92-0C42-9C4B-EA1C40974816}"/>
              </a:ext>
            </a:extLst>
          </p:cNvPr>
          <p:cNvSpPr/>
          <p:nvPr/>
        </p:nvSpPr>
        <p:spPr>
          <a:xfrm>
            <a:off x="1932622" y="4393758"/>
            <a:ext cx="856123" cy="1323439"/>
          </a:xfrm>
          <a:prstGeom prst="rect">
            <a:avLst/>
          </a:prstGeom>
        </p:spPr>
        <p:txBody>
          <a:bodyPr wrap="square">
            <a:spAutoFit/>
          </a:bodyPr>
          <a:lstStyle/>
          <a:p>
            <a:r>
              <a:rPr lang="en-US" sz="2000" b="1" dirty="0">
                <a:solidFill>
                  <a:srgbClr val="C00000"/>
                </a:solidFill>
              </a:rPr>
              <a:t>2,3</a:t>
            </a:r>
          </a:p>
          <a:p>
            <a:r>
              <a:rPr lang="en-US" sz="2000" b="1" dirty="0">
                <a:solidFill>
                  <a:srgbClr val="C00000"/>
                </a:solidFill>
              </a:rPr>
              <a:t>1,3</a:t>
            </a:r>
          </a:p>
          <a:p>
            <a:r>
              <a:rPr lang="en-US" sz="2000" b="1" dirty="0">
                <a:solidFill>
                  <a:srgbClr val="C00000"/>
                </a:solidFill>
              </a:rPr>
              <a:t>1,2</a:t>
            </a:r>
          </a:p>
          <a:p>
            <a:r>
              <a:rPr lang="en-US" sz="2000" b="1" dirty="0">
                <a:solidFill>
                  <a:srgbClr val="C00000"/>
                </a:solidFill>
              </a:rPr>
              <a:t>1,1</a:t>
            </a:r>
          </a:p>
        </p:txBody>
      </p:sp>
      <p:sp>
        <p:nvSpPr>
          <p:cNvPr id="8" name="Rectangle 7">
            <a:extLst>
              <a:ext uri="{FF2B5EF4-FFF2-40B4-BE49-F238E27FC236}">
                <a16:creationId xmlns:a16="http://schemas.microsoft.com/office/drawing/2014/main" id="{B8B40B96-EE32-8B46-A66E-C3988253A658}"/>
              </a:ext>
            </a:extLst>
          </p:cNvPr>
          <p:cNvSpPr/>
          <p:nvPr/>
        </p:nvSpPr>
        <p:spPr>
          <a:xfrm>
            <a:off x="2477465" y="4701534"/>
            <a:ext cx="510773" cy="1015663"/>
          </a:xfrm>
          <a:prstGeom prst="rect">
            <a:avLst/>
          </a:prstGeom>
        </p:spPr>
        <p:txBody>
          <a:bodyPr wrap="square">
            <a:spAutoFit/>
          </a:bodyPr>
          <a:lstStyle/>
          <a:p>
            <a:r>
              <a:rPr lang="en-US" sz="2000" b="1" dirty="0">
                <a:solidFill>
                  <a:srgbClr val="0070C0"/>
                </a:solidFill>
              </a:rPr>
              <a:t>2,2</a:t>
            </a:r>
          </a:p>
          <a:p>
            <a:r>
              <a:rPr lang="en-US" sz="2000" b="1" dirty="0">
                <a:solidFill>
                  <a:srgbClr val="0070C0"/>
                </a:solidFill>
              </a:rPr>
              <a:t>1,2</a:t>
            </a:r>
          </a:p>
          <a:p>
            <a:r>
              <a:rPr lang="en-US" sz="2000" b="1" dirty="0">
                <a:solidFill>
                  <a:srgbClr val="0070C0"/>
                </a:solidFill>
              </a:rPr>
              <a:t>1,1</a:t>
            </a:r>
          </a:p>
        </p:txBody>
      </p:sp>
      <p:sp>
        <p:nvSpPr>
          <p:cNvPr id="9" name="Rectangle 8">
            <a:extLst>
              <a:ext uri="{FF2B5EF4-FFF2-40B4-BE49-F238E27FC236}">
                <a16:creationId xmlns:a16="http://schemas.microsoft.com/office/drawing/2014/main" id="{B824314F-9EFC-F343-8B1F-EC6496F7EC9F}"/>
              </a:ext>
            </a:extLst>
          </p:cNvPr>
          <p:cNvSpPr/>
          <p:nvPr/>
        </p:nvSpPr>
        <p:spPr>
          <a:xfrm>
            <a:off x="2988239" y="5009311"/>
            <a:ext cx="618688" cy="707886"/>
          </a:xfrm>
          <a:prstGeom prst="rect">
            <a:avLst/>
          </a:prstGeom>
        </p:spPr>
        <p:txBody>
          <a:bodyPr wrap="square">
            <a:spAutoFit/>
          </a:bodyPr>
          <a:lstStyle/>
          <a:p>
            <a:r>
              <a:rPr lang="en-US" sz="2000" b="1" dirty="0">
                <a:solidFill>
                  <a:srgbClr val="7030A0"/>
                </a:solidFill>
              </a:rPr>
              <a:t>2,1</a:t>
            </a:r>
          </a:p>
          <a:p>
            <a:r>
              <a:rPr lang="en-US" sz="2000" b="1" dirty="0">
                <a:solidFill>
                  <a:srgbClr val="7030A0"/>
                </a:solidFill>
              </a:rPr>
              <a:t>1,1</a:t>
            </a:r>
          </a:p>
        </p:txBody>
      </p:sp>
      <p:pic>
        <p:nvPicPr>
          <p:cNvPr id="11" name="Picture 10">
            <a:extLst>
              <a:ext uri="{FF2B5EF4-FFF2-40B4-BE49-F238E27FC236}">
                <a16:creationId xmlns:a16="http://schemas.microsoft.com/office/drawing/2014/main" id="{408F1CD4-C4FA-E74C-9411-D0938D222546}"/>
              </a:ext>
            </a:extLst>
          </p:cNvPr>
          <p:cNvPicPr>
            <a:picLocks noChangeAspect="1"/>
          </p:cNvPicPr>
          <p:nvPr/>
        </p:nvPicPr>
        <p:blipFill>
          <a:blip r:embed="rId2"/>
          <a:stretch>
            <a:fillRect/>
          </a:stretch>
        </p:blipFill>
        <p:spPr>
          <a:xfrm>
            <a:off x="183911" y="1739175"/>
            <a:ext cx="487845" cy="4986862"/>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2273B52B-8036-8A41-8556-176DC344477A}"/>
              </a:ext>
            </a:extLst>
          </p:cNvPr>
          <p:cNvSpPr/>
          <p:nvPr/>
        </p:nvSpPr>
        <p:spPr>
          <a:xfrm>
            <a:off x="5358390" y="4199965"/>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3" name="Rectangle 12">
            <a:extLst>
              <a:ext uri="{FF2B5EF4-FFF2-40B4-BE49-F238E27FC236}">
                <a16:creationId xmlns:a16="http://schemas.microsoft.com/office/drawing/2014/main" id="{921F7B23-8825-9346-8331-78BB3B203B01}"/>
              </a:ext>
            </a:extLst>
          </p:cNvPr>
          <p:cNvSpPr/>
          <p:nvPr/>
        </p:nvSpPr>
        <p:spPr>
          <a:xfrm>
            <a:off x="5358389" y="4899212"/>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4C39DBB5-DAE5-904E-92B1-88DA9DC897FF}"/>
              </a:ext>
            </a:extLst>
          </p:cNvPr>
          <p:cNvSpPr/>
          <p:nvPr/>
        </p:nvSpPr>
        <p:spPr>
          <a:xfrm>
            <a:off x="6055513" y="4199965"/>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5" name="Rectangle 14">
            <a:extLst>
              <a:ext uri="{FF2B5EF4-FFF2-40B4-BE49-F238E27FC236}">
                <a16:creationId xmlns:a16="http://schemas.microsoft.com/office/drawing/2014/main" id="{D963F54C-C742-3C4B-9F77-000C038A1366}"/>
              </a:ext>
            </a:extLst>
          </p:cNvPr>
          <p:cNvSpPr/>
          <p:nvPr/>
        </p:nvSpPr>
        <p:spPr>
          <a:xfrm>
            <a:off x="6055512" y="4899212"/>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0" name="Rectangle 19">
            <a:extLst>
              <a:ext uri="{FF2B5EF4-FFF2-40B4-BE49-F238E27FC236}">
                <a16:creationId xmlns:a16="http://schemas.microsoft.com/office/drawing/2014/main" id="{9BB9CCA9-C40E-5141-A143-8284778237AB}"/>
              </a:ext>
            </a:extLst>
          </p:cNvPr>
          <p:cNvSpPr/>
          <p:nvPr/>
        </p:nvSpPr>
        <p:spPr>
          <a:xfrm>
            <a:off x="6754759" y="4199965"/>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1" name="Rectangle 20">
            <a:extLst>
              <a:ext uri="{FF2B5EF4-FFF2-40B4-BE49-F238E27FC236}">
                <a16:creationId xmlns:a16="http://schemas.microsoft.com/office/drawing/2014/main" id="{1D82B4BC-D114-D541-AA2B-4981FE0B62C0}"/>
              </a:ext>
            </a:extLst>
          </p:cNvPr>
          <p:cNvSpPr/>
          <p:nvPr/>
        </p:nvSpPr>
        <p:spPr>
          <a:xfrm>
            <a:off x="6754758" y="4899212"/>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249074D9-34A2-1540-8B45-033920324BDE}"/>
              </a:ext>
            </a:extLst>
          </p:cNvPr>
          <p:cNvSpPr/>
          <p:nvPr/>
        </p:nvSpPr>
        <p:spPr>
          <a:xfrm>
            <a:off x="7451882" y="4199965"/>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3" name="Rectangle 22">
            <a:extLst>
              <a:ext uri="{FF2B5EF4-FFF2-40B4-BE49-F238E27FC236}">
                <a16:creationId xmlns:a16="http://schemas.microsoft.com/office/drawing/2014/main" id="{589BC9BB-2EAC-1842-8508-347A4076AC27}"/>
              </a:ext>
            </a:extLst>
          </p:cNvPr>
          <p:cNvSpPr/>
          <p:nvPr/>
        </p:nvSpPr>
        <p:spPr>
          <a:xfrm>
            <a:off x="7451881" y="4899212"/>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C09786A-1B6C-F343-BB66-EC59BB7B4170}"/>
                  </a:ext>
                </a:extLst>
              </p:cNvPr>
              <p:cNvSpPr txBox="1"/>
              <p:nvPr/>
            </p:nvSpPr>
            <p:spPr>
              <a:xfrm>
                <a:off x="8174033" y="4399130"/>
                <a:ext cx="88569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𝑚</m:t>
                    </m:r>
                  </m:oMath>
                </a14:m>
                <a:r>
                  <a:rPr lang="en-US" dirty="0"/>
                  <a:t> rows</a:t>
                </a:r>
              </a:p>
            </p:txBody>
          </p:sp>
        </mc:Choice>
        <mc:Fallback xmlns="">
          <p:sp>
            <p:nvSpPr>
              <p:cNvPr id="28" name="TextBox 27">
                <a:extLst>
                  <a:ext uri="{FF2B5EF4-FFF2-40B4-BE49-F238E27FC236}">
                    <a16:creationId xmlns:a16="http://schemas.microsoft.com/office/drawing/2014/main" id="{4C09786A-1B6C-F343-BB66-EC59BB7B4170}"/>
                  </a:ext>
                </a:extLst>
              </p:cNvPr>
              <p:cNvSpPr txBox="1">
                <a:spLocks noRot="1" noChangeAspect="1" noMove="1" noResize="1" noEditPoints="1" noAdjustHandles="1" noChangeArrowheads="1" noChangeShapeType="1" noTextEdit="1"/>
              </p:cNvSpPr>
              <p:nvPr/>
            </p:nvSpPr>
            <p:spPr>
              <a:xfrm>
                <a:off x="8174033" y="4399130"/>
                <a:ext cx="885692" cy="369332"/>
              </a:xfrm>
              <a:prstGeom prst="rect">
                <a:avLst/>
              </a:prstGeom>
              <a:blipFill>
                <a:blip r:embed="rId3"/>
                <a:stretch>
                  <a:fillRect t="-3333" r="-428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D08E0A-5DFB-4445-A268-F96D598AEE92}"/>
                  </a:ext>
                </a:extLst>
              </p:cNvPr>
              <p:cNvSpPr txBox="1"/>
              <p:nvPr/>
            </p:nvSpPr>
            <p:spPr>
              <a:xfrm>
                <a:off x="6173284" y="5690791"/>
                <a:ext cx="1162947"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𝑛</m:t>
                    </m:r>
                  </m:oMath>
                </a14:m>
                <a:r>
                  <a:rPr lang="en-US" dirty="0"/>
                  <a:t> columns</a:t>
                </a:r>
              </a:p>
            </p:txBody>
          </p:sp>
        </mc:Choice>
        <mc:Fallback xmlns="">
          <p:sp>
            <p:nvSpPr>
              <p:cNvPr id="29" name="TextBox 28">
                <a:extLst>
                  <a:ext uri="{FF2B5EF4-FFF2-40B4-BE49-F238E27FC236}">
                    <a16:creationId xmlns:a16="http://schemas.microsoft.com/office/drawing/2014/main" id="{34D08E0A-5DFB-4445-A268-F96D598AEE92}"/>
                  </a:ext>
                </a:extLst>
              </p:cNvPr>
              <p:cNvSpPr txBox="1">
                <a:spLocks noRot="1" noChangeAspect="1" noMove="1" noResize="1" noEditPoints="1" noAdjustHandles="1" noChangeArrowheads="1" noChangeShapeType="1" noTextEdit="1"/>
              </p:cNvSpPr>
              <p:nvPr/>
            </p:nvSpPr>
            <p:spPr>
              <a:xfrm>
                <a:off x="6173284" y="5690791"/>
                <a:ext cx="1162947" cy="369332"/>
              </a:xfrm>
              <a:prstGeom prst="rect">
                <a:avLst/>
              </a:prstGeom>
              <a:blipFill>
                <a:blip r:embed="rId4"/>
                <a:stretch>
                  <a:fillRect t="-6667" r="-2151" b="-23333"/>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36C7A9E5-1D3B-2F4D-A9BA-FCE234B3434D}"/>
              </a:ext>
            </a:extLst>
          </p:cNvPr>
          <p:cNvSpPr/>
          <p:nvPr/>
        </p:nvSpPr>
        <p:spPr>
          <a:xfrm>
            <a:off x="5358389" y="3500718"/>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4" name="Rectangle 33">
            <a:extLst>
              <a:ext uri="{FF2B5EF4-FFF2-40B4-BE49-F238E27FC236}">
                <a16:creationId xmlns:a16="http://schemas.microsoft.com/office/drawing/2014/main" id="{16EDFAAC-FDED-904D-86E3-94B515EB739D}"/>
              </a:ext>
            </a:extLst>
          </p:cNvPr>
          <p:cNvSpPr/>
          <p:nvPr/>
        </p:nvSpPr>
        <p:spPr>
          <a:xfrm>
            <a:off x="6055512" y="3500718"/>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7" name="Rectangle 36">
            <a:extLst>
              <a:ext uri="{FF2B5EF4-FFF2-40B4-BE49-F238E27FC236}">
                <a16:creationId xmlns:a16="http://schemas.microsoft.com/office/drawing/2014/main" id="{8D5F1773-2E26-A04A-92E4-484369A15CB0}"/>
              </a:ext>
            </a:extLst>
          </p:cNvPr>
          <p:cNvSpPr/>
          <p:nvPr/>
        </p:nvSpPr>
        <p:spPr>
          <a:xfrm>
            <a:off x="6754758" y="3500718"/>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8" name="Rectangle 37">
            <a:extLst>
              <a:ext uri="{FF2B5EF4-FFF2-40B4-BE49-F238E27FC236}">
                <a16:creationId xmlns:a16="http://schemas.microsoft.com/office/drawing/2014/main" id="{A4BE4D51-1D42-CF44-9CCC-4022FAE46855}"/>
              </a:ext>
            </a:extLst>
          </p:cNvPr>
          <p:cNvSpPr/>
          <p:nvPr/>
        </p:nvSpPr>
        <p:spPr>
          <a:xfrm>
            <a:off x="7451881" y="3500718"/>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42" name="TextBox 41">
            <a:extLst>
              <a:ext uri="{FF2B5EF4-FFF2-40B4-BE49-F238E27FC236}">
                <a16:creationId xmlns:a16="http://schemas.microsoft.com/office/drawing/2014/main" id="{87E33A8B-67BC-4A47-8C21-30B910488A46}"/>
              </a:ext>
            </a:extLst>
          </p:cNvPr>
          <p:cNvSpPr txBox="1"/>
          <p:nvPr/>
        </p:nvSpPr>
        <p:spPr>
          <a:xfrm>
            <a:off x="4957482" y="3681800"/>
            <a:ext cx="301686" cy="369332"/>
          </a:xfrm>
          <a:prstGeom prst="rect">
            <a:avLst/>
          </a:prstGeom>
          <a:noFill/>
        </p:spPr>
        <p:txBody>
          <a:bodyPr wrap="none" rtlCol="0">
            <a:spAutoFit/>
          </a:bodyPr>
          <a:lstStyle/>
          <a:p>
            <a:r>
              <a:rPr lang="en-US" dirty="0">
                <a:solidFill>
                  <a:schemeClr val="bg2">
                    <a:lumMod val="65000"/>
                  </a:schemeClr>
                </a:solidFill>
              </a:rPr>
              <a:t>1</a:t>
            </a:r>
          </a:p>
        </p:txBody>
      </p:sp>
      <p:sp>
        <p:nvSpPr>
          <p:cNvPr id="43" name="TextBox 42">
            <a:extLst>
              <a:ext uri="{FF2B5EF4-FFF2-40B4-BE49-F238E27FC236}">
                <a16:creationId xmlns:a16="http://schemas.microsoft.com/office/drawing/2014/main" id="{AA16C52C-E784-8E4E-A13F-0200DD62647C}"/>
              </a:ext>
            </a:extLst>
          </p:cNvPr>
          <p:cNvSpPr txBox="1"/>
          <p:nvPr/>
        </p:nvSpPr>
        <p:spPr>
          <a:xfrm>
            <a:off x="4957482" y="4378369"/>
            <a:ext cx="301686" cy="369332"/>
          </a:xfrm>
          <a:prstGeom prst="rect">
            <a:avLst/>
          </a:prstGeom>
          <a:noFill/>
        </p:spPr>
        <p:txBody>
          <a:bodyPr wrap="none" rtlCol="0">
            <a:spAutoFit/>
          </a:bodyPr>
          <a:lstStyle/>
          <a:p>
            <a:r>
              <a:rPr lang="en-US" dirty="0">
                <a:solidFill>
                  <a:schemeClr val="bg2">
                    <a:lumMod val="65000"/>
                  </a:schemeClr>
                </a:solidFill>
              </a:rPr>
              <a:t>2</a:t>
            </a:r>
          </a:p>
        </p:txBody>
      </p:sp>
      <p:sp>
        <p:nvSpPr>
          <p:cNvPr id="44" name="TextBox 43">
            <a:extLst>
              <a:ext uri="{FF2B5EF4-FFF2-40B4-BE49-F238E27FC236}">
                <a16:creationId xmlns:a16="http://schemas.microsoft.com/office/drawing/2014/main" id="{6ECE586E-14E8-3E43-94CB-484CF6F8DA2C}"/>
              </a:ext>
            </a:extLst>
          </p:cNvPr>
          <p:cNvSpPr txBox="1"/>
          <p:nvPr/>
        </p:nvSpPr>
        <p:spPr>
          <a:xfrm>
            <a:off x="4972905" y="5079420"/>
            <a:ext cx="301686" cy="369332"/>
          </a:xfrm>
          <a:prstGeom prst="rect">
            <a:avLst/>
          </a:prstGeom>
          <a:noFill/>
        </p:spPr>
        <p:txBody>
          <a:bodyPr wrap="none" rtlCol="0">
            <a:spAutoFit/>
          </a:bodyPr>
          <a:lstStyle/>
          <a:p>
            <a:r>
              <a:rPr lang="en-US" dirty="0">
                <a:solidFill>
                  <a:schemeClr val="bg2">
                    <a:lumMod val="65000"/>
                  </a:schemeClr>
                </a:solidFill>
              </a:rPr>
              <a:t>3</a:t>
            </a:r>
          </a:p>
        </p:txBody>
      </p:sp>
      <p:sp>
        <p:nvSpPr>
          <p:cNvPr id="45" name="TextBox 44">
            <a:extLst>
              <a:ext uri="{FF2B5EF4-FFF2-40B4-BE49-F238E27FC236}">
                <a16:creationId xmlns:a16="http://schemas.microsoft.com/office/drawing/2014/main" id="{F2690EE4-AB28-3C42-8043-6238E41FB0E9}"/>
              </a:ext>
            </a:extLst>
          </p:cNvPr>
          <p:cNvSpPr txBox="1"/>
          <p:nvPr/>
        </p:nvSpPr>
        <p:spPr>
          <a:xfrm>
            <a:off x="5557169" y="3062348"/>
            <a:ext cx="301686" cy="369332"/>
          </a:xfrm>
          <a:prstGeom prst="rect">
            <a:avLst/>
          </a:prstGeom>
          <a:noFill/>
        </p:spPr>
        <p:txBody>
          <a:bodyPr wrap="none" rtlCol="0">
            <a:spAutoFit/>
          </a:bodyPr>
          <a:lstStyle/>
          <a:p>
            <a:r>
              <a:rPr lang="en-US" dirty="0">
                <a:solidFill>
                  <a:schemeClr val="bg2">
                    <a:lumMod val="65000"/>
                  </a:schemeClr>
                </a:solidFill>
              </a:rPr>
              <a:t>1</a:t>
            </a:r>
          </a:p>
        </p:txBody>
      </p:sp>
      <p:sp>
        <p:nvSpPr>
          <p:cNvPr id="46" name="TextBox 45">
            <a:extLst>
              <a:ext uri="{FF2B5EF4-FFF2-40B4-BE49-F238E27FC236}">
                <a16:creationId xmlns:a16="http://schemas.microsoft.com/office/drawing/2014/main" id="{4406D36B-517A-DC44-A0F3-B200BAAEBCA4}"/>
              </a:ext>
            </a:extLst>
          </p:cNvPr>
          <p:cNvSpPr txBox="1"/>
          <p:nvPr/>
        </p:nvSpPr>
        <p:spPr>
          <a:xfrm>
            <a:off x="6211591" y="3062348"/>
            <a:ext cx="301686" cy="369332"/>
          </a:xfrm>
          <a:prstGeom prst="rect">
            <a:avLst/>
          </a:prstGeom>
          <a:noFill/>
        </p:spPr>
        <p:txBody>
          <a:bodyPr wrap="none" rtlCol="0">
            <a:spAutoFit/>
          </a:bodyPr>
          <a:lstStyle/>
          <a:p>
            <a:r>
              <a:rPr lang="en-US" dirty="0">
                <a:solidFill>
                  <a:schemeClr val="bg2">
                    <a:lumMod val="65000"/>
                  </a:schemeClr>
                </a:solidFill>
              </a:rPr>
              <a:t>2</a:t>
            </a:r>
          </a:p>
        </p:txBody>
      </p:sp>
      <p:sp>
        <p:nvSpPr>
          <p:cNvPr id="47" name="TextBox 46">
            <a:extLst>
              <a:ext uri="{FF2B5EF4-FFF2-40B4-BE49-F238E27FC236}">
                <a16:creationId xmlns:a16="http://schemas.microsoft.com/office/drawing/2014/main" id="{A693271A-0B5E-2344-83A9-60FC82D16589}"/>
              </a:ext>
            </a:extLst>
          </p:cNvPr>
          <p:cNvSpPr txBox="1"/>
          <p:nvPr/>
        </p:nvSpPr>
        <p:spPr>
          <a:xfrm>
            <a:off x="6953538" y="3059209"/>
            <a:ext cx="301686" cy="369332"/>
          </a:xfrm>
          <a:prstGeom prst="rect">
            <a:avLst/>
          </a:prstGeom>
          <a:noFill/>
        </p:spPr>
        <p:txBody>
          <a:bodyPr wrap="none" rtlCol="0">
            <a:spAutoFit/>
          </a:bodyPr>
          <a:lstStyle/>
          <a:p>
            <a:r>
              <a:rPr lang="en-US" dirty="0">
                <a:solidFill>
                  <a:schemeClr val="bg2">
                    <a:lumMod val="65000"/>
                  </a:schemeClr>
                </a:solidFill>
              </a:rPr>
              <a:t>3</a:t>
            </a:r>
          </a:p>
        </p:txBody>
      </p:sp>
      <p:sp>
        <p:nvSpPr>
          <p:cNvPr id="51" name="TextBox 50">
            <a:extLst>
              <a:ext uri="{FF2B5EF4-FFF2-40B4-BE49-F238E27FC236}">
                <a16:creationId xmlns:a16="http://schemas.microsoft.com/office/drawing/2014/main" id="{BFCB3AF0-B4B7-A94E-9676-0DFE45874289}"/>
              </a:ext>
            </a:extLst>
          </p:cNvPr>
          <p:cNvSpPr txBox="1"/>
          <p:nvPr/>
        </p:nvSpPr>
        <p:spPr>
          <a:xfrm>
            <a:off x="7650661" y="3059209"/>
            <a:ext cx="301686" cy="369332"/>
          </a:xfrm>
          <a:prstGeom prst="rect">
            <a:avLst/>
          </a:prstGeom>
          <a:noFill/>
        </p:spPr>
        <p:txBody>
          <a:bodyPr wrap="none" rtlCol="0">
            <a:spAutoFit/>
          </a:bodyPr>
          <a:lstStyle/>
          <a:p>
            <a:r>
              <a:rPr lang="en-US" dirty="0">
                <a:solidFill>
                  <a:schemeClr val="bg2">
                    <a:lumMod val="65000"/>
                  </a:schemeClr>
                </a:solidFill>
              </a:rPr>
              <a:t>4</a:t>
            </a:r>
          </a:p>
        </p:txBody>
      </p:sp>
      <p:cxnSp>
        <p:nvCxnSpPr>
          <p:cNvPr id="53" name="Straight Arrow Connector 52">
            <a:extLst>
              <a:ext uri="{FF2B5EF4-FFF2-40B4-BE49-F238E27FC236}">
                <a16:creationId xmlns:a16="http://schemas.microsoft.com/office/drawing/2014/main" id="{8A44A986-1E5E-5A49-A644-C558779E22DA}"/>
              </a:ext>
            </a:extLst>
          </p:cNvPr>
          <p:cNvCxnSpPr>
            <a:cxnSpLocks/>
          </p:cNvCxnSpPr>
          <p:nvPr/>
        </p:nvCxnSpPr>
        <p:spPr>
          <a:xfrm flipV="1">
            <a:off x="7801504" y="4549588"/>
            <a:ext cx="0" cy="714500"/>
          </a:xfrm>
          <a:prstGeom prst="straightConnector1">
            <a:avLst/>
          </a:prstGeom>
          <a:ln>
            <a:solidFill>
              <a:srgbClr val="FFC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774AD16-AD19-5C45-B2E0-C732F458B253}"/>
              </a:ext>
            </a:extLst>
          </p:cNvPr>
          <p:cNvCxnSpPr>
            <a:cxnSpLocks/>
          </p:cNvCxnSpPr>
          <p:nvPr/>
        </p:nvCxnSpPr>
        <p:spPr>
          <a:xfrm flipV="1">
            <a:off x="7801504" y="3681800"/>
            <a:ext cx="0" cy="875415"/>
          </a:xfrm>
          <a:prstGeom prst="straightConnector1">
            <a:avLst/>
          </a:prstGeom>
          <a:ln>
            <a:solidFill>
              <a:srgbClr val="FFC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B6BC559-B558-9A45-844C-A12AC2D2EAC1}"/>
              </a:ext>
            </a:extLst>
          </p:cNvPr>
          <p:cNvCxnSpPr>
            <a:cxnSpLocks/>
          </p:cNvCxnSpPr>
          <p:nvPr/>
        </p:nvCxnSpPr>
        <p:spPr>
          <a:xfrm flipH="1">
            <a:off x="7054322" y="3714067"/>
            <a:ext cx="747182" cy="8978"/>
          </a:xfrm>
          <a:prstGeom prst="straightConnector1">
            <a:avLst/>
          </a:prstGeom>
          <a:ln>
            <a:solidFill>
              <a:srgbClr val="FFC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3A44A2F1-B7B4-1F45-A912-A498E836E237}"/>
              </a:ext>
            </a:extLst>
          </p:cNvPr>
          <p:cNvCxnSpPr>
            <a:cxnSpLocks/>
          </p:cNvCxnSpPr>
          <p:nvPr/>
        </p:nvCxnSpPr>
        <p:spPr>
          <a:xfrm flipH="1">
            <a:off x="6330774" y="3725737"/>
            <a:ext cx="847966" cy="5839"/>
          </a:xfrm>
          <a:prstGeom prst="straightConnector1">
            <a:avLst/>
          </a:prstGeom>
          <a:ln>
            <a:solidFill>
              <a:srgbClr val="FFC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2E6A8A6-EEC7-C448-B7B1-C2FEF3BBBFCD}"/>
              </a:ext>
            </a:extLst>
          </p:cNvPr>
          <p:cNvCxnSpPr>
            <a:cxnSpLocks/>
          </p:cNvCxnSpPr>
          <p:nvPr/>
        </p:nvCxnSpPr>
        <p:spPr>
          <a:xfrm flipH="1">
            <a:off x="5606666" y="3728656"/>
            <a:ext cx="751825" cy="2920"/>
          </a:xfrm>
          <a:prstGeom prst="straightConnector1">
            <a:avLst/>
          </a:prstGeom>
          <a:ln>
            <a:solidFill>
              <a:srgbClr val="FFC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21B7770-24F0-1A41-857C-C4FA9FB5F6CC}"/>
              </a:ext>
            </a:extLst>
          </p:cNvPr>
          <p:cNvCxnSpPr>
            <a:cxnSpLocks/>
          </p:cNvCxnSpPr>
          <p:nvPr/>
        </p:nvCxnSpPr>
        <p:spPr>
          <a:xfrm flipV="1">
            <a:off x="7079353" y="3926768"/>
            <a:ext cx="0" cy="674710"/>
          </a:xfrm>
          <a:prstGeom prst="straightConnector1">
            <a:avLst/>
          </a:prstGeom>
          <a:ln>
            <a:solidFill>
              <a:srgbClr val="C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40D2098-79EC-364A-A821-04C5C18D4D2E}"/>
              </a:ext>
            </a:extLst>
          </p:cNvPr>
          <p:cNvCxnSpPr>
            <a:cxnSpLocks/>
          </p:cNvCxnSpPr>
          <p:nvPr/>
        </p:nvCxnSpPr>
        <p:spPr>
          <a:xfrm flipH="1">
            <a:off x="6310591" y="3926768"/>
            <a:ext cx="757673" cy="0"/>
          </a:xfrm>
          <a:prstGeom prst="straightConnector1">
            <a:avLst/>
          </a:prstGeom>
          <a:ln>
            <a:solidFill>
              <a:srgbClr val="C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3CB3A05-A9D9-0444-88D7-F273C09084AE}"/>
              </a:ext>
            </a:extLst>
          </p:cNvPr>
          <p:cNvCxnSpPr>
            <a:cxnSpLocks/>
          </p:cNvCxnSpPr>
          <p:nvPr/>
        </p:nvCxnSpPr>
        <p:spPr>
          <a:xfrm flipH="1">
            <a:off x="5631531" y="3926768"/>
            <a:ext cx="667971" cy="0"/>
          </a:xfrm>
          <a:prstGeom prst="straightConnector1">
            <a:avLst/>
          </a:prstGeom>
          <a:ln>
            <a:solidFill>
              <a:srgbClr val="C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154C6675-C975-CE4E-B8BC-080E689519FE}"/>
              </a:ext>
            </a:extLst>
          </p:cNvPr>
          <p:cNvCxnSpPr>
            <a:cxnSpLocks/>
          </p:cNvCxnSpPr>
          <p:nvPr/>
        </p:nvCxnSpPr>
        <p:spPr>
          <a:xfrm flipH="1">
            <a:off x="7054322" y="4591268"/>
            <a:ext cx="747183" cy="0"/>
          </a:xfrm>
          <a:prstGeom prst="straightConnector1">
            <a:avLst/>
          </a:prstGeom>
          <a:ln>
            <a:solidFill>
              <a:srgbClr val="C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E797B813-6BAF-474E-9126-2D931E14B154}"/>
              </a:ext>
            </a:extLst>
          </p:cNvPr>
          <p:cNvCxnSpPr>
            <a:cxnSpLocks/>
          </p:cNvCxnSpPr>
          <p:nvPr/>
        </p:nvCxnSpPr>
        <p:spPr>
          <a:xfrm flipV="1">
            <a:off x="6375524" y="4072320"/>
            <a:ext cx="6443" cy="52915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5192E5DD-93C4-B04A-BEA9-5265AE1D2535}"/>
              </a:ext>
            </a:extLst>
          </p:cNvPr>
          <p:cNvCxnSpPr>
            <a:cxnSpLocks/>
          </p:cNvCxnSpPr>
          <p:nvPr/>
        </p:nvCxnSpPr>
        <p:spPr>
          <a:xfrm flipH="1">
            <a:off x="5631531" y="4072991"/>
            <a:ext cx="714579"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FA0DB3B1-BE44-6246-B0C7-DE502D11F837}"/>
              </a:ext>
            </a:extLst>
          </p:cNvPr>
          <p:cNvCxnSpPr>
            <a:cxnSpLocks/>
          </p:cNvCxnSpPr>
          <p:nvPr/>
        </p:nvCxnSpPr>
        <p:spPr>
          <a:xfrm flipH="1">
            <a:off x="6375524" y="4591268"/>
            <a:ext cx="667971"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27AAC45C-C5FC-714E-B505-1B199520618D}"/>
              </a:ext>
            </a:extLst>
          </p:cNvPr>
          <p:cNvCxnSpPr>
            <a:cxnSpLocks/>
          </p:cNvCxnSpPr>
          <p:nvPr/>
        </p:nvCxnSpPr>
        <p:spPr>
          <a:xfrm flipH="1">
            <a:off x="5713996" y="4591268"/>
            <a:ext cx="667971" cy="0"/>
          </a:xfrm>
          <a:prstGeom prst="straightConnector1">
            <a:avLst/>
          </a:prstGeom>
          <a:ln>
            <a:solidFill>
              <a:srgbClr val="7030A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006D7CF9-89DE-A049-866A-AD7F5F597667}"/>
              </a:ext>
            </a:extLst>
          </p:cNvPr>
          <p:cNvCxnSpPr>
            <a:cxnSpLocks/>
          </p:cNvCxnSpPr>
          <p:nvPr/>
        </p:nvCxnSpPr>
        <p:spPr>
          <a:xfrm flipV="1">
            <a:off x="5705888" y="4072320"/>
            <a:ext cx="8108" cy="537384"/>
          </a:xfrm>
          <a:prstGeom prst="straightConnector1">
            <a:avLst/>
          </a:prstGeom>
          <a:ln>
            <a:solidFill>
              <a:srgbClr val="7030A0"/>
            </a:solidFill>
            <a:tailEnd type="stealth" w="lg" len="lg"/>
          </a:ln>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id="{E287A3EF-DD8E-E642-A828-5588DAF397C2}"/>
              </a:ext>
            </a:extLst>
          </p:cNvPr>
          <p:cNvSpPr/>
          <p:nvPr/>
        </p:nvSpPr>
        <p:spPr>
          <a:xfrm>
            <a:off x="1226800" y="5361457"/>
            <a:ext cx="2388831" cy="331694"/>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F76E64E2-7665-EE43-A987-748201F97EC2}"/>
                  </a:ext>
                </a:extLst>
              </p:cNvPr>
              <p:cNvSpPr/>
              <p:nvPr/>
            </p:nvSpPr>
            <p:spPr>
              <a:xfrm>
                <a:off x="2298599" y="6132840"/>
                <a:ext cx="2130070" cy="369332"/>
              </a:xfrm>
              <a:prstGeom prst="rect">
                <a:avLst/>
              </a:prstGeom>
            </p:spPr>
            <p:txBody>
              <a:bodyPr wrap="none">
                <a:spAutoFit/>
              </a:bodyPr>
              <a:lstStyle/>
              <a:p>
                <a:r>
                  <a:rPr lang="en-US" dirty="0">
                    <a:solidFill>
                      <a:srgbClr val="002060"/>
                    </a:solidFill>
                  </a:rPr>
                  <a:t>uniquePaths(1,1) </a:t>
                </a:r>
                <a14:m>
                  <m:oMath xmlns:m="http://schemas.openxmlformats.org/officeDocument/2006/math">
                    <m:r>
                      <a:rPr lang="en-US" i="1" smtClean="0">
                        <a:solidFill>
                          <a:srgbClr val="002060"/>
                        </a:solidFill>
                        <a:latin typeface="Cambria Math" panose="02040503050406030204" pitchFamily="18" charset="0"/>
                        <a:ea typeface="Cambria Math" panose="02040503050406030204" pitchFamily="18" charset="0"/>
                      </a:rPr>
                      <m:t>×</m:t>
                    </m:r>
                    <m:r>
                      <a:rPr lang="en-US" b="0" i="1" smtClean="0">
                        <a:solidFill>
                          <a:srgbClr val="002060"/>
                        </a:solidFill>
                        <a:latin typeface="Cambria Math" panose="02040503050406030204" pitchFamily="18" charset="0"/>
                        <a:ea typeface="Cambria Math" panose="02040503050406030204" pitchFamily="18" charset="0"/>
                      </a:rPr>
                      <m:t>4</m:t>
                    </m:r>
                  </m:oMath>
                </a14:m>
                <a:endParaRPr lang="en-US" dirty="0">
                  <a:solidFill>
                    <a:srgbClr val="002060"/>
                  </a:solidFill>
                </a:endParaRPr>
              </a:p>
            </p:txBody>
          </p:sp>
        </mc:Choice>
        <mc:Fallback xmlns="">
          <p:sp>
            <p:nvSpPr>
              <p:cNvPr id="97" name="Rectangle 96">
                <a:extLst>
                  <a:ext uri="{FF2B5EF4-FFF2-40B4-BE49-F238E27FC236}">
                    <a16:creationId xmlns:a16="http://schemas.microsoft.com/office/drawing/2014/main" id="{F76E64E2-7665-EE43-A987-748201F97EC2}"/>
                  </a:ext>
                </a:extLst>
              </p:cNvPr>
              <p:cNvSpPr>
                <a:spLocks noRot="1" noChangeAspect="1" noMove="1" noResize="1" noEditPoints="1" noAdjustHandles="1" noChangeArrowheads="1" noChangeShapeType="1" noTextEdit="1"/>
              </p:cNvSpPr>
              <p:nvPr/>
            </p:nvSpPr>
            <p:spPr>
              <a:xfrm>
                <a:off x="2298599" y="6132840"/>
                <a:ext cx="2130070" cy="369332"/>
              </a:xfrm>
              <a:prstGeom prst="rect">
                <a:avLst/>
              </a:prstGeom>
              <a:blipFill>
                <a:blip r:embed="rId5"/>
                <a:stretch>
                  <a:fillRect l="-1775" t="-6667" b="-23333"/>
                </a:stretch>
              </a:blipFill>
            </p:spPr>
            <p:txBody>
              <a:bodyPr/>
              <a:lstStyle/>
              <a:p>
                <a:r>
                  <a:rPr lang="en-US">
                    <a:noFill/>
                  </a:rPr>
                  <a:t> </a:t>
                </a:r>
              </a:p>
            </p:txBody>
          </p:sp>
        </mc:Fallback>
      </mc:AlternateContent>
      <p:sp>
        <p:nvSpPr>
          <p:cNvPr id="98" name="Rectangle 97">
            <a:extLst>
              <a:ext uri="{FF2B5EF4-FFF2-40B4-BE49-F238E27FC236}">
                <a16:creationId xmlns:a16="http://schemas.microsoft.com/office/drawing/2014/main" id="{F6459972-2286-E24C-88CD-6AD595A36813}"/>
              </a:ext>
            </a:extLst>
          </p:cNvPr>
          <p:cNvSpPr/>
          <p:nvPr/>
        </p:nvSpPr>
        <p:spPr>
          <a:xfrm>
            <a:off x="1321621" y="1894856"/>
            <a:ext cx="2806474" cy="523220"/>
          </a:xfrm>
          <a:prstGeom prst="rect">
            <a:avLst/>
          </a:prstGeom>
        </p:spPr>
        <p:txBody>
          <a:bodyPr wrap="none">
            <a:spAutoFit/>
          </a:bodyPr>
          <a:lstStyle/>
          <a:p>
            <a:r>
              <a:rPr lang="en-US" sz="2800" b="1" dirty="0" err="1">
                <a:solidFill>
                  <a:srgbClr val="002060"/>
                </a:solidFill>
                <a:highlight>
                  <a:srgbClr val="FFFF00"/>
                </a:highlight>
              </a:rPr>
              <a:t>uniquePaths</a:t>
            </a:r>
            <a:r>
              <a:rPr lang="en-US" sz="2800" b="1" dirty="0">
                <a:solidFill>
                  <a:srgbClr val="002060"/>
                </a:solidFill>
                <a:highlight>
                  <a:srgbClr val="FFFF00"/>
                </a:highlight>
              </a:rPr>
              <a:t>(3,4) </a:t>
            </a:r>
            <a:endParaRPr lang="en-US" sz="2800" b="1" dirty="0">
              <a:highlight>
                <a:srgbClr val="FFFF00"/>
              </a:highlight>
            </a:endParaRPr>
          </a:p>
        </p:txBody>
      </p:sp>
      <p:pic>
        <p:nvPicPr>
          <p:cNvPr id="99" name="Picture 98">
            <a:extLst>
              <a:ext uri="{FF2B5EF4-FFF2-40B4-BE49-F238E27FC236}">
                <a16:creationId xmlns:a16="http://schemas.microsoft.com/office/drawing/2014/main" id="{6FBBB7A0-9C79-074D-9725-44F6F093E999}"/>
              </a:ext>
            </a:extLst>
          </p:cNvPr>
          <p:cNvPicPr>
            <a:picLocks noChangeAspect="1"/>
          </p:cNvPicPr>
          <p:nvPr/>
        </p:nvPicPr>
        <p:blipFill>
          <a:blip r:embed="rId6"/>
          <a:stretch>
            <a:fillRect/>
          </a:stretch>
        </p:blipFill>
        <p:spPr>
          <a:xfrm>
            <a:off x="4643487" y="221541"/>
            <a:ext cx="4091880" cy="2461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6215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Pointer</a:t>
            </a:r>
          </a:p>
        </p:txBody>
      </p:sp>
      <p:sp>
        <p:nvSpPr>
          <p:cNvPr id="4" name="Rectangle 3">
            <a:extLst>
              <a:ext uri="{FF2B5EF4-FFF2-40B4-BE49-F238E27FC236}">
                <a16:creationId xmlns:a16="http://schemas.microsoft.com/office/drawing/2014/main" id="{3FF8A3CB-E645-9B41-8DB6-B7A3B6DBDB99}"/>
              </a:ext>
            </a:extLst>
          </p:cNvPr>
          <p:cNvSpPr/>
          <p:nvPr/>
        </p:nvSpPr>
        <p:spPr>
          <a:xfrm>
            <a:off x="5925365" y="43256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5925365" y="77879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5925365" y="11250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5925365" y="14712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5925365" y="181969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5925365" y="21659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5925365" y="251215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5925365" y="285838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6849084" y="776600"/>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297102" y="410739"/>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3985860" y="116862"/>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grpSp>
        <p:nvGrpSpPr>
          <p:cNvPr id="48" name="Group 47">
            <a:extLst>
              <a:ext uri="{FF2B5EF4-FFF2-40B4-BE49-F238E27FC236}">
                <a16:creationId xmlns:a16="http://schemas.microsoft.com/office/drawing/2014/main" id="{0A5FEF93-5026-494A-BD20-B5D9B90A79FC}"/>
              </a:ext>
            </a:extLst>
          </p:cNvPr>
          <p:cNvGrpSpPr/>
          <p:nvPr/>
        </p:nvGrpSpPr>
        <p:grpSpPr>
          <a:xfrm>
            <a:off x="8017602" y="1498961"/>
            <a:ext cx="1190708" cy="1360531"/>
            <a:chOff x="8159558" y="409714"/>
            <a:chExt cx="1190708" cy="1360531"/>
          </a:xfrm>
        </p:grpSpPr>
        <p:sp>
          <p:nvSpPr>
            <p:cNvPr id="36" name="Rectangle 35">
              <a:extLst>
                <a:ext uri="{FF2B5EF4-FFF2-40B4-BE49-F238E27FC236}">
                  <a16:creationId xmlns:a16="http://schemas.microsoft.com/office/drawing/2014/main" id="{02952EE9-6A02-2E4C-BC22-36C6689A7A01}"/>
                </a:ext>
              </a:extLst>
            </p:cNvPr>
            <p:cNvSpPr/>
            <p:nvPr/>
          </p:nvSpPr>
          <p:spPr>
            <a:xfrm>
              <a:off x="8217823" y="791475"/>
              <a:ext cx="1132443" cy="523220"/>
            </a:xfrm>
            <a:prstGeom prst="rect">
              <a:avLst/>
            </a:prstGeom>
            <a:ln>
              <a:noFill/>
            </a:ln>
          </p:spPr>
          <p:txBody>
            <a:bodyPr wrap="square">
              <a:spAutoFit/>
            </a:bodyPr>
            <a:lstStyle/>
            <a:p>
              <a:pPr algn="ctr"/>
              <a:r>
                <a:rPr lang="en-US" sz="1400" dirty="0"/>
                <a:t>sizeof(int)</a:t>
              </a:r>
            </a:p>
            <a:p>
              <a:pPr algn="ctr"/>
              <a:r>
                <a:rPr lang="en-US" sz="1400" dirty="0"/>
                <a:t>4 bytes</a:t>
              </a:r>
            </a:p>
          </p:txBody>
        </p:sp>
        <p:sp>
          <p:nvSpPr>
            <p:cNvPr id="37" name="Right Brace 36">
              <a:extLst>
                <a:ext uri="{FF2B5EF4-FFF2-40B4-BE49-F238E27FC236}">
                  <a16:creationId xmlns:a16="http://schemas.microsoft.com/office/drawing/2014/main" id="{1F4ADD7C-5139-B848-AB90-9DCC818B1513}"/>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39" name="Rectangle 38">
            <a:extLst>
              <a:ext uri="{FF2B5EF4-FFF2-40B4-BE49-F238E27FC236}">
                <a16:creationId xmlns:a16="http://schemas.microsoft.com/office/drawing/2014/main" id="{D79A1034-74F1-DC43-AE69-26870BDE4C24}"/>
              </a:ext>
            </a:extLst>
          </p:cNvPr>
          <p:cNvSpPr/>
          <p:nvPr/>
        </p:nvSpPr>
        <p:spPr>
          <a:xfrm>
            <a:off x="5932213" y="1485061"/>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Var1 (5)</a:t>
            </a:r>
            <a:endParaRPr lang="en-US" sz="1400" dirty="0">
              <a:solidFill>
                <a:schemeClr val="tx1"/>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5925364" y="321335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5927733" y="356924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5927733" y="391547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5927732" y="42704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53CD348A-A093-6A44-84CC-4BF0F1C9BD19}"/>
              </a:ext>
            </a:extLst>
          </p:cNvPr>
          <p:cNvGrpSpPr/>
          <p:nvPr/>
        </p:nvGrpSpPr>
        <p:grpSpPr>
          <a:xfrm>
            <a:off x="155446" y="3281655"/>
            <a:ext cx="5487253" cy="3459483"/>
            <a:chOff x="155446" y="3281655"/>
            <a:chExt cx="5487253" cy="3459483"/>
          </a:xfrm>
        </p:grpSpPr>
        <p:pic>
          <p:nvPicPr>
            <p:cNvPr id="40" name="Picture 39">
              <a:extLst>
                <a:ext uri="{FF2B5EF4-FFF2-40B4-BE49-F238E27FC236}">
                  <a16:creationId xmlns:a16="http://schemas.microsoft.com/office/drawing/2014/main" id="{7DD98074-EC84-CE4A-B56F-BD40DBB03BF2}"/>
                </a:ext>
              </a:extLst>
            </p:cNvPr>
            <p:cNvPicPr>
              <a:picLocks noChangeAspect="1"/>
            </p:cNvPicPr>
            <p:nvPr/>
          </p:nvPicPr>
          <p:blipFill>
            <a:blip r:embed="rId3"/>
            <a:stretch>
              <a:fillRect/>
            </a:stretch>
          </p:blipFill>
          <p:spPr>
            <a:xfrm>
              <a:off x="155446" y="3281655"/>
              <a:ext cx="5487253" cy="2968225"/>
            </a:xfrm>
            <a:prstGeom prst="rect">
              <a:avLst/>
            </a:prstGeom>
            <a:ln>
              <a:noFill/>
            </a:ln>
            <a:effectLst>
              <a:outerShdw blurRad="292100" dist="139700" dir="2700000" algn="tl" rotWithShape="0">
                <a:srgbClr val="333333">
                  <a:alpha val="65000"/>
                </a:srgbClr>
              </a:outerShdw>
            </a:effectLst>
          </p:spPr>
        </p:pic>
        <p:sp>
          <p:nvSpPr>
            <p:cNvPr id="47" name="TextBox 46">
              <a:extLst>
                <a:ext uri="{FF2B5EF4-FFF2-40B4-BE49-F238E27FC236}">
                  <a16:creationId xmlns:a16="http://schemas.microsoft.com/office/drawing/2014/main" id="{47622C75-64A5-0340-9648-E2F2430A7369}"/>
                </a:ext>
              </a:extLst>
            </p:cNvPr>
            <p:cNvSpPr txBox="1"/>
            <p:nvPr/>
          </p:nvSpPr>
          <p:spPr>
            <a:xfrm>
              <a:off x="4125199" y="6371806"/>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grpSp>
      <p:grpSp>
        <p:nvGrpSpPr>
          <p:cNvPr id="50" name="Group 49">
            <a:extLst>
              <a:ext uri="{FF2B5EF4-FFF2-40B4-BE49-F238E27FC236}">
                <a16:creationId xmlns:a16="http://schemas.microsoft.com/office/drawing/2014/main" id="{D43C0DE8-2194-EB40-92B2-F158F0439AE6}"/>
              </a:ext>
            </a:extLst>
          </p:cNvPr>
          <p:cNvGrpSpPr/>
          <p:nvPr/>
        </p:nvGrpSpPr>
        <p:grpSpPr>
          <a:xfrm>
            <a:off x="8075867" y="3228605"/>
            <a:ext cx="1173958" cy="2790319"/>
            <a:chOff x="8159558" y="409714"/>
            <a:chExt cx="1173958" cy="1360531"/>
          </a:xfrm>
        </p:grpSpPr>
        <p:sp>
          <p:nvSpPr>
            <p:cNvPr id="51" name="Rectangle 50">
              <a:extLst>
                <a:ext uri="{FF2B5EF4-FFF2-40B4-BE49-F238E27FC236}">
                  <a16:creationId xmlns:a16="http://schemas.microsoft.com/office/drawing/2014/main" id="{70E68A89-6E5E-4047-8560-B799FE4E4B35}"/>
                </a:ext>
              </a:extLst>
            </p:cNvPr>
            <p:cNvSpPr/>
            <p:nvPr/>
          </p:nvSpPr>
          <p:spPr>
            <a:xfrm>
              <a:off x="8201073" y="934187"/>
              <a:ext cx="1132443" cy="255117"/>
            </a:xfrm>
            <a:prstGeom prst="rect">
              <a:avLst/>
            </a:prstGeom>
            <a:ln>
              <a:noFill/>
            </a:ln>
          </p:spPr>
          <p:txBody>
            <a:bodyPr wrap="square">
              <a:spAutoFit/>
            </a:bodyPr>
            <a:lstStyle/>
            <a:p>
              <a:pPr algn="ctr"/>
              <a:r>
                <a:rPr lang="en-US" sz="1400" dirty="0"/>
                <a:t>sizeof(int*)</a:t>
              </a:r>
            </a:p>
            <a:p>
              <a:pPr algn="ctr"/>
              <a:r>
                <a:rPr lang="en-US" sz="1400" dirty="0"/>
                <a:t>8 bytes</a:t>
              </a:r>
            </a:p>
          </p:txBody>
        </p:sp>
        <p:sp>
          <p:nvSpPr>
            <p:cNvPr id="52" name="Right Brace 51">
              <a:extLst>
                <a:ext uri="{FF2B5EF4-FFF2-40B4-BE49-F238E27FC236}">
                  <a16:creationId xmlns:a16="http://schemas.microsoft.com/office/drawing/2014/main" id="{4E28F156-397A-8E44-A872-2A7081DF44C1}"/>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62" name="Rectangle 61">
            <a:extLst>
              <a:ext uri="{FF2B5EF4-FFF2-40B4-BE49-F238E27FC236}">
                <a16:creationId xmlns:a16="http://schemas.microsoft.com/office/drawing/2014/main" id="{5B577CDF-ABF7-C948-BE4D-AF205C4E3A42}"/>
              </a:ext>
            </a:extLst>
          </p:cNvPr>
          <p:cNvSpPr/>
          <p:nvPr/>
        </p:nvSpPr>
        <p:spPr>
          <a:xfrm>
            <a:off x="5922996" y="461602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5925365" y="49719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5925365" y="53181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5925364" y="567312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BD7EB1C-AE90-EF48-9F8D-2860636C2398}"/>
              </a:ext>
            </a:extLst>
          </p:cNvPr>
          <p:cNvSpPr/>
          <p:nvPr/>
        </p:nvSpPr>
        <p:spPr>
          <a:xfrm>
            <a:off x="5940288" y="3212706"/>
            <a:ext cx="2020152" cy="2806218"/>
          </a:xfrm>
          <a:prstGeom prst="rect">
            <a:avLst/>
          </a:prstGeom>
          <a:solidFill>
            <a:srgbClr val="92D050">
              <a:alpha val="22000"/>
            </a:srgb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ptr (0x18)</a:t>
            </a:r>
            <a:endParaRPr lang="en-US" sz="1400" dirty="0">
              <a:solidFill>
                <a:schemeClr val="tx1"/>
              </a:solidFill>
            </a:endParaRPr>
          </a:p>
        </p:txBody>
      </p:sp>
    </p:spTree>
    <p:extLst>
      <p:ext uri="{BB962C8B-B14F-4D97-AF65-F5344CB8AC3E}">
        <p14:creationId xmlns:p14="http://schemas.microsoft.com/office/powerpoint/2010/main" val="2512220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C0EEB6-B704-9F46-960C-D810FC6F5DBF}"/>
              </a:ext>
            </a:extLst>
          </p:cNvPr>
          <p:cNvSpPr>
            <a:spLocks noGrp="1"/>
          </p:cNvSpPr>
          <p:nvPr>
            <p:ph type="title"/>
          </p:nvPr>
        </p:nvSpPr>
        <p:spPr/>
        <p:txBody>
          <a:bodyPr/>
          <a:lstStyle/>
          <a:p>
            <a:r>
              <a:rPr lang="en-US" dirty="0"/>
              <a:t>Unique Paths Tests</a:t>
            </a:r>
          </a:p>
        </p:txBody>
      </p:sp>
      <p:sp>
        <p:nvSpPr>
          <p:cNvPr id="98" name="Rectangle 97">
            <a:extLst>
              <a:ext uri="{FF2B5EF4-FFF2-40B4-BE49-F238E27FC236}">
                <a16:creationId xmlns:a16="http://schemas.microsoft.com/office/drawing/2014/main" id="{F6459972-2286-E24C-88CD-6AD595A36813}"/>
              </a:ext>
            </a:extLst>
          </p:cNvPr>
          <p:cNvSpPr/>
          <p:nvPr/>
        </p:nvSpPr>
        <p:spPr>
          <a:xfrm>
            <a:off x="2816014" y="1363509"/>
            <a:ext cx="3171959" cy="523220"/>
          </a:xfrm>
          <a:prstGeom prst="rect">
            <a:avLst/>
          </a:prstGeom>
        </p:spPr>
        <p:txBody>
          <a:bodyPr wrap="none">
            <a:spAutoFit/>
          </a:bodyPr>
          <a:lstStyle/>
          <a:p>
            <a:r>
              <a:rPr lang="en-US" sz="2800" b="1" dirty="0" err="1">
                <a:solidFill>
                  <a:srgbClr val="002060"/>
                </a:solidFill>
                <a:highlight>
                  <a:srgbClr val="FFFF00"/>
                </a:highlight>
              </a:rPr>
              <a:t>uniquePaths</a:t>
            </a:r>
            <a:r>
              <a:rPr lang="en-US" sz="2800" b="1" dirty="0">
                <a:solidFill>
                  <a:srgbClr val="002060"/>
                </a:solidFill>
                <a:highlight>
                  <a:srgbClr val="FFFF00"/>
                </a:highlight>
              </a:rPr>
              <a:t>(10,15) </a:t>
            </a:r>
            <a:endParaRPr lang="en-US" sz="2800" b="1" dirty="0">
              <a:highlight>
                <a:srgbClr val="FFFF00"/>
              </a:highlight>
            </a:endParaRPr>
          </a:p>
        </p:txBody>
      </p:sp>
      <p:pic>
        <p:nvPicPr>
          <p:cNvPr id="99" name="Picture 98">
            <a:extLst>
              <a:ext uri="{FF2B5EF4-FFF2-40B4-BE49-F238E27FC236}">
                <a16:creationId xmlns:a16="http://schemas.microsoft.com/office/drawing/2014/main" id="{6FBBB7A0-9C79-074D-9725-44F6F093E999}"/>
              </a:ext>
            </a:extLst>
          </p:cNvPr>
          <p:cNvPicPr>
            <a:picLocks noChangeAspect="1"/>
          </p:cNvPicPr>
          <p:nvPr/>
        </p:nvPicPr>
        <p:blipFill>
          <a:blip r:embed="rId2"/>
          <a:stretch>
            <a:fillRect/>
          </a:stretch>
        </p:blipFill>
        <p:spPr>
          <a:xfrm>
            <a:off x="6083296" y="86322"/>
            <a:ext cx="2992729" cy="180040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C329E4F-0E99-FB4F-BB2F-67016AF99E5D}"/>
              </a:ext>
            </a:extLst>
          </p:cNvPr>
          <p:cNvPicPr>
            <a:picLocks noChangeAspect="1"/>
          </p:cNvPicPr>
          <p:nvPr/>
        </p:nvPicPr>
        <p:blipFill>
          <a:blip r:embed="rId3"/>
          <a:stretch>
            <a:fillRect/>
          </a:stretch>
        </p:blipFill>
        <p:spPr>
          <a:xfrm>
            <a:off x="1656988" y="2171918"/>
            <a:ext cx="6454587" cy="4641099"/>
          </a:xfrm>
          <a:prstGeom prst="rect">
            <a:avLst/>
          </a:prstGeom>
        </p:spPr>
      </p:pic>
      <p:sp>
        <p:nvSpPr>
          <p:cNvPr id="7" name="Rectangle 6">
            <a:extLst>
              <a:ext uri="{FF2B5EF4-FFF2-40B4-BE49-F238E27FC236}">
                <a16:creationId xmlns:a16="http://schemas.microsoft.com/office/drawing/2014/main" id="{DC56A780-108D-8B4E-9F80-90BBDB09706C}"/>
              </a:ext>
            </a:extLst>
          </p:cNvPr>
          <p:cNvSpPr/>
          <p:nvPr/>
        </p:nvSpPr>
        <p:spPr>
          <a:xfrm>
            <a:off x="2291847" y="2554942"/>
            <a:ext cx="524167" cy="3074264"/>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5" name="TextBox 4">
            <a:extLst>
              <a:ext uri="{FF2B5EF4-FFF2-40B4-BE49-F238E27FC236}">
                <a16:creationId xmlns:a16="http://schemas.microsoft.com/office/drawing/2014/main" id="{3072BDBE-F9F1-4040-BF93-B70BC70676A4}"/>
              </a:ext>
            </a:extLst>
          </p:cNvPr>
          <p:cNvSpPr txBox="1"/>
          <p:nvPr/>
        </p:nvSpPr>
        <p:spPr>
          <a:xfrm>
            <a:off x="3155577" y="3630706"/>
            <a:ext cx="3868751" cy="584775"/>
          </a:xfrm>
          <a:prstGeom prst="rect">
            <a:avLst/>
          </a:prstGeom>
          <a:noFill/>
        </p:spPr>
        <p:txBody>
          <a:bodyPr wrap="none" rtlCol="0">
            <a:spAutoFit/>
          </a:bodyPr>
          <a:lstStyle/>
          <a:p>
            <a:r>
              <a:rPr lang="en-US" sz="3200" dirty="0">
                <a:solidFill>
                  <a:srgbClr val="FF0000"/>
                </a:solidFill>
              </a:rPr>
              <a:t>Repeated subproblem</a:t>
            </a:r>
          </a:p>
        </p:txBody>
      </p:sp>
    </p:spTree>
    <p:extLst>
      <p:ext uri="{BB962C8B-B14F-4D97-AF65-F5344CB8AC3E}">
        <p14:creationId xmlns:p14="http://schemas.microsoft.com/office/powerpoint/2010/main" val="282494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ntr" presetSubtype="0" fill="hold" grpId="0" nodeType="withEffect">
                                  <p:stCondLst>
                                    <p:cond delay="50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4308B7-9C3A-1148-89AF-58C8050B2740}"/>
              </a:ext>
            </a:extLst>
          </p:cNvPr>
          <p:cNvSpPr>
            <a:spLocks noGrp="1"/>
          </p:cNvSpPr>
          <p:nvPr>
            <p:ph type="title"/>
          </p:nvPr>
        </p:nvSpPr>
        <p:spPr/>
        <p:txBody>
          <a:bodyPr/>
          <a:lstStyle/>
          <a:p>
            <a:r>
              <a:rPr lang="en-US" dirty="0"/>
              <a:t>Unique Paths</a:t>
            </a:r>
          </a:p>
        </p:txBody>
      </p:sp>
      <p:sp>
        <p:nvSpPr>
          <p:cNvPr id="4" name="Rectangle 3">
            <a:extLst>
              <a:ext uri="{FF2B5EF4-FFF2-40B4-BE49-F238E27FC236}">
                <a16:creationId xmlns:a16="http://schemas.microsoft.com/office/drawing/2014/main" id="{7C2D7FB2-0E1B-B44D-A65C-C5ABB1025F12}"/>
              </a:ext>
            </a:extLst>
          </p:cNvPr>
          <p:cNvSpPr/>
          <p:nvPr/>
        </p:nvSpPr>
        <p:spPr>
          <a:xfrm>
            <a:off x="2769496"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5" name="Rectangle 4">
            <a:extLst>
              <a:ext uri="{FF2B5EF4-FFF2-40B4-BE49-F238E27FC236}">
                <a16:creationId xmlns:a16="http://schemas.microsoft.com/office/drawing/2014/main" id="{94360D05-859F-3244-9266-EB6B2683F412}"/>
              </a:ext>
            </a:extLst>
          </p:cNvPr>
          <p:cNvSpPr/>
          <p:nvPr/>
        </p:nvSpPr>
        <p:spPr>
          <a:xfrm>
            <a:off x="2769495"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6" name="Rectangle 5">
            <a:extLst>
              <a:ext uri="{FF2B5EF4-FFF2-40B4-BE49-F238E27FC236}">
                <a16:creationId xmlns:a16="http://schemas.microsoft.com/office/drawing/2014/main" id="{A4A2B9F5-A019-2142-84C1-1D3C2F9B4FC2}"/>
              </a:ext>
            </a:extLst>
          </p:cNvPr>
          <p:cNvSpPr/>
          <p:nvPr/>
        </p:nvSpPr>
        <p:spPr>
          <a:xfrm>
            <a:off x="3466619"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7" name="Rectangle 6">
            <a:extLst>
              <a:ext uri="{FF2B5EF4-FFF2-40B4-BE49-F238E27FC236}">
                <a16:creationId xmlns:a16="http://schemas.microsoft.com/office/drawing/2014/main" id="{5757B4D1-1B2F-1344-8AC1-AECCD71C69CC}"/>
              </a:ext>
            </a:extLst>
          </p:cNvPr>
          <p:cNvSpPr/>
          <p:nvPr/>
        </p:nvSpPr>
        <p:spPr>
          <a:xfrm>
            <a:off x="3466618"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8" name="TextBox 7">
            <a:extLst>
              <a:ext uri="{FF2B5EF4-FFF2-40B4-BE49-F238E27FC236}">
                <a16:creationId xmlns:a16="http://schemas.microsoft.com/office/drawing/2014/main" id="{21890B8E-87D3-AD40-B2A2-BE6C333D33D0}"/>
              </a:ext>
            </a:extLst>
          </p:cNvPr>
          <p:cNvSpPr txBox="1"/>
          <p:nvPr/>
        </p:nvSpPr>
        <p:spPr>
          <a:xfrm>
            <a:off x="3664337" y="3943580"/>
            <a:ext cx="340158" cy="461665"/>
          </a:xfrm>
          <a:prstGeom prst="rect">
            <a:avLst/>
          </a:prstGeom>
          <a:noFill/>
        </p:spPr>
        <p:txBody>
          <a:bodyPr wrap="none" rtlCol="0">
            <a:spAutoFit/>
          </a:bodyPr>
          <a:lstStyle/>
          <a:p>
            <a:r>
              <a:rPr lang="en-US" sz="2400" dirty="0">
                <a:solidFill>
                  <a:schemeClr val="bg2">
                    <a:lumMod val="65000"/>
                  </a:schemeClr>
                </a:solidFill>
              </a:rPr>
              <a:t>2</a:t>
            </a:r>
          </a:p>
        </p:txBody>
      </p:sp>
      <p:sp>
        <p:nvSpPr>
          <p:cNvPr id="9" name="TextBox 8">
            <a:extLst>
              <a:ext uri="{FF2B5EF4-FFF2-40B4-BE49-F238E27FC236}">
                <a16:creationId xmlns:a16="http://schemas.microsoft.com/office/drawing/2014/main" id="{05BF412C-2589-014C-B3B3-290031B9C37B}"/>
              </a:ext>
            </a:extLst>
          </p:cNvPr>
          <p:cNvSpPr txBox="1"/>
          <p:nvPr/>
        </p:nvSpPr>
        <p:spPr>
          <a:xfrm>
            <a:off x="3664337"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0" name="TextBox 9">
            <a:extLst>
              <a:ext uri="{FF2B5EF4-FFF2-40B4-BE49-F238E27FC236}">
                <a16:creationId xmlns:a16="http://schemas.microsoft.com/office/drawing/2014/main" id="{D77B2F0B-929C-D34F-8C35-F5E280504231}"/>
              </a:ext>
            </a:extLst>
          </p:cNvPr>
          <p:cNvSpPr txBox="1"/>
          <p:nvPr/>
        </p:nvSpPr>
        <p:spPr>
          <a:xfrm>
            <a:off x="2965090" y="3943580"/>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2" name="TextBox 11">
            <a:extLst>
              <a:ext uri="{FF2B5EF4-FFF2-40B4-BE49-F238E27FC236}">
                <a16:creationId xmlns:a16="http://schemas.microsoft.com/office/drawing/2014/main" id="{F69D6CBA-E2DB-7444-A63A-428B2F40C4EA}"/>
              </a:ext>
            </a:extLst>
          </p:cNvPr>
          <p:cNvSpPr txBox="1"/>
          <p:nvPr/>
        </p:nvSpPr>
        <p:spPr>
          <a:xfrm>
            <a:off x="2965090"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3" name="Rectangle 12">
            <a:extLst>
              <a:ext uri="{FF2B5EF4-FFF2-40B4-BE49-F238E27FC236}">
                <a16:creationId xmlns:a16="http://schemas.microsoft.com/office/drawing/2014/main" id="{1ED2420C-527C-8640-9D46-BB86FD5E5593}"/>
              </a:ext>
            </a:extLst>
          </p:cNvPr>
          <p:cNvSpPr/>
          <p:nvPr/>
        </p:nvSpPr>
        <p:spPr>
          <a:xfrm>
            <a:off x="4165865"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9CDDF4BE-FF59-8444-B0FE-BA1F0B56B5D8}"/>
              </a:ext>
            </a:extLst>
          </p:cNvPr>
          <p:cNvSpPr/>
          <p:nvPr/>
        </p:nvSpPr>
        <p:spPr>
          <a:xfrm>
            <a:off x="4165864"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15" name="Rectangle 14">
            <a:extLst>
              <a:ext uri="{FF2B5EF4-FFF2-40B4-BE49-F238E27FC236}">
                <a16:creationId xmlns:a16="http://schemas.microsoft.com/office/drawing/2014/main" id="{5F1FF4A5-F292-644A-A091-081B82586E7C}"/>
              </a:ext>
            </a:extLst>
          </p:cNvPr>
          <p:cNvSpPr/>
          <p:nvPr/>
        </p:nvSpPr>
        <p:spPr>
          <a:xfrm>
            <a:off x="4862988"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6" name="Rectangle 15">
            <a:extLst>
              <a:ext uri="{FF2B5EF4-FFF2-40B4-BE49-F238E27FC236}">
                <a16:creationId xmlns:a16="http://schemas.microsoft.com/office/drawing/2014/main" id="{EFED59FE-7151-BD4D-A88B-A3A037D67C09}"/>
              </a:ext>
            </a:extLst>
          </p:cNvPr>
          <p:cNvSpPr/>
          <p:nvPr/>
        </p:nvSpPr>
        <p:spPr>
          <a:xfrm>
            <a:off x="4862987"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17" name="TextBox 16">
            <a:extLst>
              <a:ext uri="{FF2B5EF4-FFF2-40B4-BE49-F238E27FC236}">
                <a16:creationId xmlns:a16="http://schemas.microsoft.com/office/drawing/2014/main" id="{DF9704D2-FEE6-E946-A85B-4B3760DE5BE2}"/>
              </a:ext>
            </a:extLst>
          </p:cNvPr>
          <p:cNvSpPr txBox="1"/>
          <p:nvPr/>
        </p:nvSpPr>
        <p:spPr>
          <a:xfrm>
            <a:off x="5060706" y="3943580"/>
            <a:ext cx="340158" cy="461665"/>
          </a:xfrm>
          <a:prstGeom prst="rect">
            <a:avLst/>
          </a:prstGeom>
          <a:noFill/>
        </p:spPr>
        <p:txBody>
          <a:bodyPr wrap="none" rtlCol="0">
            <a:spAutoFit/>
          </a:bodyPr>
          <a:lstStyle/>
          <a:p>
            <a:r>
              <a:rPr lang="en-US" sz="2400" dirty="0">
                <a:solidFill>
                  <a:schemeClr val="bg2">
                    <a:lumMod val="65000"/>
                  </a:schemeClr>
                </a:solidFill>
              </a:rPr>
              <a:t>4</a:t>
            </a:r>
          </a:p>
        </p:txBody>
      </p:sp>
      <p:sp>
        <p:nvSpPr>
          <p:cNvPr id="18" name="TextBox 17">
            <a:extLst>
              <a:ext uri="{FF2B5EF4-FFF2-40B4-BE49-F238E27FC236}">
                <a16:creationId xmlns:a16="http://schemas.microsoft.com/office/drawing/2014/main" id="{4A4C1716-B362-324F-8B0E-25B12365E322}"/>
              </a:ext>
            </a:extLst>
          </p:cNvPr>
          <p:cNvSpPr txBox="1"/>
          <p:nvPr/>
        </p:nvSpPr>
        <p:spPr>
          <a:xfrm>
            <a:off x="5060706"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9" name="TextBox 18">
            <a:extLst>
              <a:ext uri="{FF2B5EF4-FFF2-40B4-BE49-F238E27FC236}">
                <a16:creationId xmlns:a16="http://schemas.microsoft.com/office/drawing/2014/main" id="{AE9B0DAA-A5A4-5142-B963-6417FA7C17DE}"/>
              </a:ext>
            </a:extLst>
          </p:cNvPr>
          <p:cNvSpPr txBox="1"/>
          <p:nvPr/>
        </p:nvSpPr>
        <p:spPr>
          <a:xfrm>
            <a:off x="4361459" y="3943580"/>
            <a:ext cx="340158" cy="461665"/>
          </a:xfrm>
          <a:prstGeom prst="rect">
            <a:avLst/>
          </a:prstGeom>
          <a:noFill/>
        </p:spPr>
        <p:txBody>
          <a:bodyPr wrap="none" rtlCol="0">
            <a:spAutoFit/>
          </a:bodyPr>
          <a:lstStyle/>
          <a:p>
            <a:r>
              <a:rPr lang="en-US" sz="2400" dirty="0">
                <a:solidFill>
                  <a:schemeClr val="bg2">
                    <a:lumMod val="65000"/>
                  </a:schemeClr>
                </a:solidFill>
              </a:rPr>
              <a:t>3</a:t>
            </a:r>
          </a:p>
        </p:txBody>
      </p:sp>
      <p:sp>
        <p:nvSpPr>
          <p:cNvPr id="20" name="TextBox 19">
            <a:extLst>
              <a:ext uri="{FF2B5EF4-FFF2-40B4-BE49-F238E27FC236}">
                <a16:creationId xmlns:a16="http://schemas.microsoft.com/office/drawing/2014/main" id="{7B2A01DF-D49F-D44F-AE88-57BE0D7B1204}"/>
              </a:ext>
            </a:extLst>
          </p:cNvPr>
          <p:cNvSpPr txBox="1"/>
          <p:nvPr/>
        </p:nvSpPr>
        <p:spPr>
          <a:xfrm>
            <a:off x="4361459"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1" name="Rectangle 20">
            <a:extLst>
              <a:ext uri="{FF2B5EF4-FFF2-40B4-BE49-F238E27FC236}">
                <a16:creationId xmlns:a16="http://schemas.microsoft.com/office/drawing/2014/main" id="{0906A7BC-6A91-A24C-AA66-8EDBFE177354}"/>
              </a:ext>
            </a:extLst>
          </p:cNvPr>
          <p:cNvSpPr/>
          <p:nvPr/>
        </p:nvSpPr>
        <p:spPr>
          <a:xfrm>
            <a:off x="2769495"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9E34089B-4762-8948-8FBA-CFA9AD5259D8}"/>
              </a:ext>
            </a:extLst>
          </p:cNvPr>
          <p:cNvSpPr/>
          <p:nvPr/>
        </p:nvSpPr>
        <p:spPr>
          <a:xfrm>
            <a:off x="3466618"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3" name="TextBox 22">
            <a:extLst>
              <a:ext uri="{FF2B5EF4-FFF2-40B4-BE49-F238E27FC236}">
                <a16:creationId xmlns:a16="http://schemas.microsoft.com/office/drawing/2014/main" id="{BCD6375D-7CB8-0647-B389-678521D00386}"/>
              </a:ext>
            </a:extLst>
          </p:cNvPr>
          <p:cNvSpPr txBox="1"/>
          <p:nvPr/>
        </p:nvSpPr>
        <p:spPr>
          <a:xfrm>
            <a:off x="3664337" y="4642827"/>
            <a:ext cx="340158" cy="461665"/>
          </a:xfrm>
          <a:prstGeom prst="rect">
            <a:avLst/>
          </a:prstGeom>
          <a:noFill/>
        </p:spPr>
        <p:txBody>
          <a:bodyPr wrap="none" rtlCol="0">
            <a:spAutoFit/>
          </a:bodyPr>
          <a:lstStyle/>
          <a:p>
            <a:r>
              <a:rPr lang="en-US" sz="2400" dirty="0">
                <a:solidFill>
                  <a:schemeClr val="bg2">
                    <a:lumMod val="65000"/>
                  </a:schemeClr>
                </a:solidFill>
              </a:rPr>
              <a:t>3</a:t>
            </a:r>
          </a:p>
        </p:txBody>
      </p:sp>
      <p:sp>
        <p:nvSpPr>
          <p:cNvPr id="24" name="TextBox 23">
            <a:extLst>
              <a:ext uri="{FF2B5EF4-FFF2-40B4-BE49-F238E27FC236}">
                <a16:creationId xmlns:a16="http://schemas.microsoft.com/office/drawing/2014/main" id="{CD58FE37-990B-DB48-86B0-E7490C478473}"/>
              </a:ext>
            </a:extLst>
          </p:cNvPr>
          <p:cNvSpPr txBox="1"/>
          <p:nvPr/>
        </p:nvSpPr>
        <p:spPr>
          <a:xfrm>
            <a:off x="2965090" y="4642827"/>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5" name="Rectangle 24">
            <a:extLst>
              <a:ext uri="{FF2B5EF4-FFF2-40B4-BE49-F238E27FC236}">
                <a16:creationId xmlns:a16="http://schemas.microsoft.com/office/drawing/2014/main" id="{E5280A94-90AD-1146-8431-A1191040FF7A}"/>
              </a:ext>
            </a:extLst>
          </p:cNvPr>
          <p:cNvSpPr/>
          <p:nvPr/>
        </p:nvSpPr>
        <p:spPr>
          <a:xfrm>
            <a:off x="4165864"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6" name="Rectangle 25">
            <a:extLst>
              <a:ext uri="{FF2B5EF4-FFF2-40B4-BE49-F238E27FC236}">
                <a16:creationId xmlns:a16="http://schemas.microsoft.com/office/drawing/2014/main" id="{949A7604-040A-5F4E-8B67-A76F9A38B605}"/>
              </a:ext>
            </a:extLst>
          </p:cNvPr>
          <p:cNvSpPr/>
          <p:nvPr/>
        </p:nvSpPr>
        <p:spPr>
          <a:xfrm>
            <a:off x="4862987"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7" name="TextBox 26">
            <a:extLst>
              <a:ext uri="{FF2B5EF4-FFF2-40B4-BE49-F238E27FC236}">
                <a16:creationId xmlns:a16="http://schemas.microsoft.com/office/drawing/2014/main" id="{EC95722B-BD5D-4244-B7E7-7D20C2AB0FAA}"/>
              </a:ext>
            </a:extLst>
          </p:cNvPr>
          <p:cNvSpPr txBox="1"/>
          <p:nvPr/>
        </p:nvSpPr>
        <p:spPr>
          <a:xfrm>
            <a:off x="4982960" y="4642827"/>
            <a:ext cx="495649" cy="461665"/>
          </a:xfrm>
          <a:prstGeom prst="rect">
            <a:avLst/>
          </a:prstGeom>
          <a:noFill/>
        </p:spPr>
        <p:txBody>
          <a:bodyPr wrap="none" rtlCol="0">
            <a:spAutoFit/>
          </a:bodyPr>
          <a:lstStyle/>
          <a:p>
            <a:r>
              <a:rPr lang="en-US" sz="2400" dirty="0">
                <a:solidFill>
                  <a:schemeClr val="bg2">
                    <a:lumMod val="65000"/>
                  </a:schemeClr>
                </a:solidFill>
              </a:rPr>
              <a:t>10</a:t>
            </a:r>
          </a:p>
        </p:txBody>
      </p:sp>
      <p:sp>
        <p:nvSpPr>
          <p:cNvPr id="28" name="TextBox 27">
            <a:extLst>
              <a:ext uri="{FF2B5EF4-FFF2-40B4-BE49-F238E27FC236}">
                <a16:creationId xmlns:a16="http://schemas.microsoft.com/office/drawing/2014/main" id="{4D8445B4-0829-AC4E-8E04-3074A40F00CB}"/>
              </a:ext>
            </a:extLst>
          </p:cNvPr>
          <p:cNvSpPr txBox="1"/>
          <p:nvPr/>
        </p:nvSpPr>
        <p:spPr>
          <a:xfrm>
            <a:off x="4361459" y="4642827"/>
            <a:ext cx="340158" cy="461665"/>
          </a:xfrm>
          <a:prstGeom prst="rect">
            <a:avLst/>
          </a:prstGeom>
          <a:noFill/>
        </p:spPr>
        <p:txBody>
          <a:bodyPr wrap="none" rtlCol="0">
            <a:spAutoFit/>
          </a:bodyPr>
          <a:lstStyle/>
          <a:p>
            <a:r>
              <a:rPr lang="en-US" sz="2400" dirty="0">
                <a:solidFill>
                  <a:schemeClr val="bg2">
                    <a:lumMod val="65000"/>
                  </a:schemeClr>
                </a:solidFill>
              </a:rPr>
              <a:t>6</a:t>
            </a:r>
          </a:p>
        </p:txBody>
      </p:sp>
      <p:sp>
        <p:nvSpPr>
          <p:cNvPr id="29" name="Rectangle 28">
            <a:extLst>
              <a:ext uri="{FF2B5EF4-FFF2-40B4-BE49-F238E27FC236}">
                <a16:creationId xmlns:a16="http://schemas.microsoft.com/office/drawing/2014/main" id="{B46B4667-3968-5F4E-94A4-F4ED127128EA}"/>
              </a:ext>
            </a:extLst>
          </p:cNvPr>
          <p:cNvSpPr/>
          <p:nvPr/>
        </p:nvSpPr>
        <p:spPr>
          <a:xfrm>
            <a:off x="5560108"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0" name="Rectangle 29">
            <a:extLst>
              <a:ext uri="{FF2B5EF4-FFF2-40B4-BE49-F238E27FC236}">
                <a16:creationId xmlns:a16="http://schemas.microsoft.com/office/drawing/2014/main" id="{E9DF4183-AD1C-8745-A6F8-D162CFA3CB6A}"/>
              </a:ext>
            </a:extLst>
          </p:cNvPr>
          <p:cNvSpPr/>
          <p:nvPr/>
        </p:nvSpPr>
        <p:spPr>
          <a:xfrm>
            <a:off x="5560107"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31" name="TextBox 30">
            <a:extLst>
              <a:ext uri="{FF2B5EF4-FFF2-40B4-BE49-F238E27FC236}">
                <a16:creationId xmlns:a16="http://schemas.microsoft.com/office/drawing/2014/main" id="{30B7BF4E-BCF2-6F4E-98F1-C73539376AAE}"/>
              </a:ext>
            </a:extLst>
          </p:cNvPr>
          <p:cNvSpPr txBox="1"/>
          <p:nvPr/>
        </p:nvSpPr>
        <p:spPr>
          <a:xfrm>
            <a:off x="5757826" y="3943580"/>
            <a:ext cx="340158" cy="461665"/>
          </a:xfrm>
          <a:prstGeom prst="rect">
            <a:avLst/>
          </a:prstGeom>
          <a:noFill/>
        </p:spPr>
        <p:txBody>
          <a:bodyPr wrap="none" rtlCol="0">
            <a:spAutoFit/>
          </a:bodyPr>
          <a:lstStyle/>
          <a:p>
            <a:r>
              <a:rPr lang="en-US" sz="2400" dirty="0">
                <a:solidFill>
                  <a:schemeClr val="bg2">
                    <a:lumMod val="65000"/>
                  </a:schemeClr>
                </a:solidFill>
              </a:rPr>
              <a:t>5</a:t>
            </a:r>
          </a:p>
        </p:txBody>
      </p:sp>
      <p:sp>
        <p:nvSpPr>
          <p:cNvPr id="32" name="TextBox 31">
            <a:extLst>
              <a:ext uri="{FF2B5EF4-FFF2-40B4-BE49-F238E27FC236}">
                <a16:creationId xmlns:a16="http://schemas.microsoft.com/office/drawing/2014/main" id="{50D65357-1685-164C-AE51-BA516F2B4C16}"/>
              </a:ext>
            </a:extLst>
          </p:cNvPr>
          <p:cNvSpPr txBox="1"/>
          <p:nvPr/>
        </p:nvSpPr>
        <p:spPr>
          <a:xfrm>
            <a:off x="5757826"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33" name="Rectangle 32">
            <a:extLst>
              <a:ext uri="{FF2B5EF4-FFF2-40B4-BE49-F238E27FC236}">
                <a16:creationId xmlns:a16="http://schemas.microsoft.com/office/drawing/2014/main" id="{75AB5AAA-8401-734F-859B-3DE9BFA238E5}"/>
              </a:ext>
            </a:extLst>
          </p:cNvPr>
          <p:cNvSpPr/>
          <p:nvPr/>
        </p:nvSpPr>
        <p:spPr>
          <a:xfrm>
            <a:off x="5560107"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4" name="TextBox 33">
            <a:extLst>
              <a:ext uri="{FF2B5EF4-FFF2-40B4-BE49-F238E27FC236}">
                <a16:creationId xmlns:a16="http://schemas.microsoft.com/office/drawing/2014/main" id="{2763CA93-C535-344A-A7A9-88B0C8F954FF}"/>
              </a:ext>
            </a:extLst>
          </p:cNvPr>
          <p:cNvSpPr txBox="1"/>
          <p:nvPr/>
        </p:nvSpPr>
        <p:spPr>
          <a:xfrm>
            <a:off x="5680083" y="4642827"/>
            <a:ext cx="495649" cy="461665"/>
          </a:xfrm>
          <a:prstGeom prst="rect">
            <a:avLst/>
          </a:prstGeom>
          <a:noFill/>
        </p:spPr>
        <p:txBody>
          <a:bodyPr wrap="none" rtlCol="0">
            <a:spAutoFit/>
          </a:bodyPr>
          <a:lstStyle/>
          <a:p>
            <a:r>
              <a:rPr lang="en-US" sz="2400" dirty="0">
                <a:solidFill>
                  <a:schemeClr val="bg2">
                    <a:lumMod val="65000"/>
                  </a:schemeClr>
                </a:solidFill>
              </a:rPr>
              <a:t>15</a:t>
            </a:r>
          </a:p>
        </p:txBody>
      </p:sp>
      <p:sp>
        <p:nvSpPr>
          <p:cNvPr id="2" name="TextBox 1">
            <a:extLst>
              <a:ext uri="{FF2B5EF4-FFF2-40B4-BE49-F238E27FC236}">
                <a16:creationId xmlns:a16="http://schemas.microsoft.com/office/drawing/2014/main" id="{43C87301-EFF2-3744-844A-EEC9A4A31211}"/>
              </a:ext>
            </a:extLst>
          </p:cNvPr>
          <p:cNvSpPr txBox="1"/>
          <p:nvPr/>
        </p:nvSpPr>
        <p:spPr>
          <a:xfrm>
            <a:off x="2513106" y="1827312"/>
            <a:ext cx="3546164" cy="523220"/>
          </a:xfrm>
          <a:prstGeom prst="rect">
            <a:avLst/>
          </a:prstGeom>
          <a:noFill/>
        </p:spPr>
        <p:txBody>
          <a:bodyPr wrap="none" rtlCol="0">
            <a:spAutoFit/>
          </a:bodyPr>
          <a:lstStyle/>
          <a:p>
            <a:r>
              <a:rPr lang="en-US" sz="2800" dirty="0">
                <a:solidFill>
                  <a:srgbClr val="FF0000"/>
                </a:solidFill>
              </a:rPr>
              <a:t>Repeated subproblems</a:t>
            </a:r>
          </a:p>
        </p:txBody>
      </p:sp>
      <p:cxnSp>
        <p:nvCxnSpPr>
          <p:cNvPr id="35" name="Straight Arrow Connector 34">
            <a:extLst>
              <a:ext uri="{FF2B5EF4-FFF2-40B4-BE49-F238E27FC236}">
                <a16:creationId xmlns:a16="http://schemas.microsoft.com/office/drawing/2014/main" id="{1A31B61D-C4FD-874A-9535-5143BA506194}"/>
              </a:ext>
            </a:extLst>
          </p:cNvPr>
          <p:cNvCxnSpPr>
            <a:cxnSpLocks/>
          </p:cNvCxnSpPr>
          <p:nvPr/>
        </p:nvCxnSpPr>
        <p:spPr>
          <a:xfrm flipH="1" flipV="1">
            <a:off x="5925670" y="4168588"/>
            <a:ext cx="1" cy="645459"/>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78EE942-30B2-A24D-849B-6257D2EC7B20}"/>
              </a:ext>
            </a:extLst>
          </p:cNvPr>
          <p:cNvCxnSpPr>
            <a:cxnSpLocks/>
          </p:cNvCxnSpPr>
          <p:nvPr/>
        </p:nvCxnSpPr>
        <p:spPr>
          <a:xfrm flipH="1">
            <a:off x="5136776" y="4814047"/>
            <a:ext cx="788894"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DA88F6FB-D06B-5243-8340-C466B74AF1CD}"/>
              </a:ext>
            </a:extLst>
          </p:cNvPr>
          <p:cNvGrpSpPr/>
          <p:nvPr/>
        </p:nvGrpSpPr>
        <p:grpSpPr>
          <a:xfrm rot="10800000">
            <a:off x="3135169" y="3473369"/>
            <a:ext cx="788895" cy="645459"/>
            <a:chOff x="4751294" y="4155140"/>
            <a:chExt cx="788895" cy="645459"/>
          </a:xfrm>
        </p:grpSpPr>
        <p:cxnSp>
          <p:nvCxnSpPr>
            <p:cNvPr id="41" name="Straight Arrow Connector 40">
              <a:extLst>
                <a:ext uri="{FF2B5EF4-FFF2-40B4-BE49-F238E27FC236}">
                  <a16:creationId xmlns:a16="http://schemas.microsoft.com/office/drawing/2014/main" id="{93B61E46-4F54-D143-8E04-55576F010C71}"/>
                </a:ext>
              </a:extLst>
            </p:cNvPr>
            <p:cNvCxnSpPr>
              <a:cxnSpLocks/>
            </p:cNvCxnSpPr>
            <p:nvPr/>
          </p:nvCxnSpPr>
          <p:spPr>
            <a:xfrm flipH="1" flipV="1">
              <a:off x="5540188" y="4155140"/>
              <a:ext cx="1" cy="645459"/>
            </a:xfrm>
            <a:prstGeom prst="straightConnector1">
              <a:avLst/>
            </a:prstGeom>
            <a:ln>
              <a:solidFill>
                <a:srgbClr val="00B05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E325893-803F-7A43-B7A8-B4FDAD93DC63}"/>
                </a:ext>
              </a:extLst>
            </p:cNvPr>
            <p:cNvCxnSpPr>
              <a:cxnSpLocks/>
            </p:cNvCxnSpPr>
            <p:nvPr/>
          </p:nvCxnSpPr>
          <p:spPr>
            <a:xfrm flipH="1">
              <a:off x="4751294" y="4800599"/>
              <a:ext cx="788894" cy="0"/>
            </a:xfrm>
            <a:prstGeom prst="straightConnector1">
              <a:avLst/>
            </a:prstGeom>
            <a:ln>
              <a:solidFill>
                <a:srgbClr val="00B050"/>
              </a:solidFill>
              <a:tailEnd type="stealth" w="lg" len="lg"/>
            </a:ln>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FA6AE0FD-C59B-AE49-A176-1A3D48DC8DBF}"/>
              </a:ext>
            </a:extLst>
          </p:cNvPr>
          <p:cNvSpPr txBox="1"/>
          <p:nvPr/>
        </p:nvSpPr>
        <p:spPr>
          <a:xfrm>
            <a:off x="6340852" y="4458161"/>
            <a:ext cx="1072153" cy="369332"/>
          </a:xfrm>
          <a:prstGeom prst="rect">
            <a:avLst/>
          </a:prstGeom>
          <a:noFill/>
        </p:spPr>
        <p:txBody>
          <a:bodyPr wrap="none" rtlCol="0">
            <a:spAutoFit/>
          </a:bodyPr>
          <a:lstStyle/>
          <a:p>
            <a:r>
              <a:rPr lang="en-US" b="1" dirty="0">
                <a:solidFill>
                  <a:srgbClr val="FF0000"/>
                </a:solidFill>
              </a:rPr>
              <a:t>recursion</a:t>
            </a:r>
          </a:p>
        </p:txBody>
      </p:sp>
    </p:spTree>
    <p:extLst>
      <p:ext uri="{BB962C8B-B14F-4D97-AF65-F5344CB8AC3E}">
        <p14:creationId xmlns:p14="http://schemas.microsoft.com/office/powerpoint/2010/main" val="96308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dissolve">
                                      <p:cBhvr>
                                        <p:cTn id="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4308B7-9C3A-1148-89AF-58C8050B2740}"/>
              </a:ext>
            </a:extLst>
          </p:cNvPr>
          <p:cNvSpPr>
            <a:spLocks noGrp="1"/>
          </p:cNvSpPr>
          <p:nvPr>
            <p:ph type="title"/>
          </p:nvPr>
        </p:nvSpPr>
        <p:spPr/>
        <p:txBody>
          <a:bodyPr/>
          <a:lstStyle/>
          <a:p>
            <a:r>
              <a:rPr lang="en-US" dirty="0"/>
              <a:t>Unique Paths</a:t>
            </a:r>
          </a:p>
        </p:txBody>
      </p:sp>
      <p:sp>
        <p:nvSpPr>
          <p:cNvPr id="4" name="Rectangle 3">
            <a:extLst>
              <a:ext uri="{FF2B5EF4-FFF2-40B4-BE49-F238E27FC236}">
                <a16:creationId xmlns:a16="http://schemas.microsoft.com/office/drawing/2014/main" id="{7C2D7FB2-0E1B-B44D-A65C-C5ABB1025F12}"/>
              </a:ext>
            </a:extLst>
          </p:cNvPr>
          <p:cNvSpPr/>
          <p:nvPr/>
        </p:nvSpPr>
        <p:spPr>
          <a:xfrm>
            <a:off x="2769496"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5" name="Rectangle 4">
            <a:extLst>
              <a:ext uri="{FF2B5EF4-FFF2-40B4-BE49-F238E27FC236}">
                <a16:creationId xmlns:a16="http://schemas.microsoft.com/office/drawing/2014/main" id="{94360D05-859F-3244-9266-EB6B2683F412}"/>
              </a:ext>
            </a:extLst>
          </p:cNvPr>
          <p:cNvSpPr/>
          <p:nvPr/>
        </p:nvSpPr>
        <p:spPr>
          <a:xfrm>
            <a:off x="2769495"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6" name="Rectangle 5">
            <a:extLst>
              <a:ext uri="{FF2B5EF4-FFF2-40B4-BE49-F238E27FC236}">
                <a16:creationId xmlns:a16="http://schemas.microsoft.com/office/drawing/2014/main" id="{A4A2B9F5-A019-2142-84C1-1D3C2F9B4FC2}"/>
              </a:ext>
            </a:extLst>
          </p:cNvPr>
          <p:cNvSpPr/>
          <p:nvPr/>
        </p:nvSpPr>
        <p:spPr>
          <a:xfrm>
            <a:off x="3466619"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7" name="Rectangle 6">
            <a:extLst>
              <a:ext uri="{FF2B5EF4-FFF2-40B4-BE49-F238E27FC236}">
                <a16:creationId xmlns:a16="http://schemas.microsoft.com/office/drawing/2014/main" id="{5757B4D1-1B2F-1344-8AC1-AECCD71C69CC}"/>
              </a:ext>
            </a:extLst>
          </p:cNvPr>
          <p:cNvSpPr/>
          <p:nvPr/>
        </p:nvSpPr>
        <p:spPr>
          <a:xfrm>
            <a:off x="3466618"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8" name="TextBox 7">
            <a:extLst>
              <a:ext uri="{FF2B5EF4-FFF2-40B4-BE49-F238E27FC236}">
                <a16:creationId xmlns:a16="http://schemas.microsoft.com/office/drawing/2014/main" id="{21890B8E-87D3-AD40-B2A2-BE6C333D33D0}"/>
              </a:ext>
            </a:extLst>
          </p:cNvPr>
          <p:cNvSpPr txBox="1"/>
          <p:nvPr/>
        </p:nvSpPr>
        <p:spPr>
          <a:xfrm>
            <a:off x="3664337" y="3943580"/>
            <a:ext cx="340158" cy="461665"/>
          </a:xfrm>
          <a:prstGeom prst="rect">
            <a:avLst/>
          </a:prstGeom>
          <a:noFill/>
        </p:spPr>
        <p:txBody>
          <a:bodyPr wrap="none" rtlCol="0">
            <a:spAutoFit/>
          </a:bodyPr>
          <a:lstStyle/>
          <a:p>
            <a:r>
              <a:rPr lang="en-US" sz="2400" dirty="0">
                <a:solidFill>
                  <a:schemeClr val="bg2">
                    <a:lumMod val="65000"/>
                  </a:schemeClr>
                </a:solidFill>
              </a:rPr>
              <a:t>2</a:t>
            </a:r>
          </a:p>
        </p:txBody>
      </p:sp>
      <p:sp>
        <p:nvSpPr>
          <p:cNvPr id="9" name="TextBox 8">
            <a:extLst>
              <a:ext uri="{FF2B5EF4-FFF2-40B4-BE49-F238E27FC236}">
                <a16:creationId xmlns:a16="http://schemas.microsoft.com/office/drawing/2014/main" id="{05BF412C-2589-014C-B3B3-290031B9C37B}"/>
              </a:ext>
            </a:extLst>
          </p:cNvPr>
          <p:cNvSpPr txBox="1"/>
          <p:nvPr/>
        </p:nvSpPr>
        <p:spPr>
          <a:xfrm>
            <a:off x="3664337"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0" name="TextBox 9">
            <a:extLst>
              <a:ext uri="{FF2B5EF4-FFF2-40B4-BE49-F238E27FC236}">
                <a16:creationId xmlns:a16="http://schemas.microsoft.com/office/drawing/2014/main" id="{D77B2F0B-929C-D34F-8C35-F5E280504231}"/>
              </a:ext>
            </a:extLst>
          </p:cNvPr>
          <p:cNvSpPr txBox="1"/>
          <p:nvPr/>
        </p:nvSpPr>
        <p:spPr>
          <a:xfrm>
            <a:off x="2965090" y="3943580"/>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2" name="TextBox 11">
            <a:extLst>
              <a:ext uri="{FF2B5EF4-FFF2-40B4-BE49-F238E27FC236}">
                <a16:creationId xmlns:a16="http://schemas.microsoft.com/office/drawing/2014/main" id="{F69D6CBA-E2DB-7444-A63A-428B2F40C4EA}"/>
              </a:ext>
            </a:extLst>
          </p:cNvPr>
          <p:cNvSpPr txBox="1"/>
          <p:nvPr/>
        </p:nvSpPr>
        <p:spPr>
          <a:xfrm>
            <a:off x="2965090"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3" name="Rectangle 12">
            <a:extLst>
              <a:ext uri="{FF2B5EF4-FFF2-40B4-BE49-F238E27FC236}">
                <a16:creationId xmlns:a16="http://schemas.microsoft.com/office/drawing/2014/main" id="{1ED2420C-527C-8640-9D46-BB86FD5E5593}"/>
              </a:ext>
            </a:extLst>
          </p:cNvPr>
          <p:cNvSpPr/>
          <p:nvPr/>
        </p:nvSpPr>
        <p:spPr>
          <a:xfrm>
            <a:off x="4165865"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9CDDF4BE-FF59-8444-B0FE-BA1F0B56B5D8}"/>
              </a:ext>
            </a:extLst>
          </p:cNvPr>
          <p:cNvSpPr/>
          <p:nvPr/>
        </p:nvSpPr>
        <p:spPr>
          <a:xfrm>
            <a:off x="4165864"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15" name="Rectangle 14">
            <a:extLst>
              <a:ext uri="{FF2B5EF4-FFF2-40B4-BE49-F238E27FC236}">
                <a16:creationId xmlns:a16="http://schemas.microsoft.com/office/drawing/2014/main" id="{5F1FF4A5-F292-644A-A091-081B82586E7C}"/>
              </a:ext>
            </a:extLst>
          </p:cNvPr>
          <p:cNvSpPr/>
          <p:nvPr/>
        </p:nvSpPr>
        <p:spPr>
          <a:xfrm>
            <a:off x="4862988"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6" name="Rectangle 15">
            <a:extLst>
              <a:ext uri="{FF2B5EF4-FFF2-40B4-BE49-F238E27FC236}">
                <a16:creationId xmlns:a16="http://schemas.microsoft.com/office/drawing/2014/main" id="{EFED59FE-7151-BD4D-A88B-A3A037D67C09}"/>
              </a:ext>
            </a:extLst>
          </p:cNvPr>
          <p:cNvSpPr/>
          <p:nvPr/>
        </p:nvSpPr>
        <p:spPr>
          <a:xfrm>
            <a:off x="4862987"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17" name="TextBox 16">
            <a:extLst>
              <a:ext uri="{FF2B5EF4-FFF2-40B4-BE49-F238E27FC236}">
                <a16:creationId xmlns:a16="http://schemas.microsoft.com/office/drawing/2014/main" id="{DF9704D2-FEE6-E946-A85B-4B3760DE5BE2}"/>
              </a:ext>
            </a:extLst>
          </p:cNvPr>
          <p:cNvSpPr txBox="1"/>
          <p:nvPr/>
        </p:nvSpPr>
        <p:spPr>
          <a:xfrm>
            <a:off x="5060706" y="3943580"/>
            <a:ext cx="340158" cy="461665"/>
          </a:xfrm>
          <a:prstGeom prst="rect">
            <a:avLst/>
          </a:prstGeom>
          <a:noFill/>
        </p:spPr>
        <p:txBody>
          <a:bodyPr wrap="none" rtlCol="0">
            <a:spAutoFit/>
          </a:bodyPr>
          <a:lstStyle/>
          <a:p>
            <a:r>
              <a:rPr lang="en-US" sz="2400" dirty="0">
                <a:solidFill>
                  <a:schemeClr val="bg2">
                    <a:lumMod val="65000"/>
                  </a:schemeClr>
                </a:solidFill>
              </a:rPr>
              <a:t>4</a:t>
            </a:r>
          </a:p>
        </p:txBody>
      </p:sp>
      <p:sp>
        <p:nvSpPr>
          <p:cNvPr id="18" name="TextBox 17">
            <a:extLst>
              <a:ext uri="{FF2B5EF4-FFF2-40B4-BE49-F238E27FC236}">
                <a16:creationId xmlns:a16="http://schemas.microsoft.com/office/drawing/2014/main" id="{4A4C1716-B362-324F-8B0E-25B12365E322}"/>
              </a:ext>
            </a:extLst>
          </p:cNvPr>
          <p:cNvSpPr txBox="1"/>
          <p:nvPr/>
        </p:nvSpPr>
        <p:spPr>
          <a:xfrm>
            <a:off x="5060706"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9" name="TextBox 18">
            <a:extLst>
              <a:ext uri="{FF2B5EF4-FFF2-40B4-BE49-F238E27FC236}">
                <a16:creationId xmlns:a16="http://schemas.microsoft.com/office/drawing/2014/main" id="{AE9B0DAA-A5A4-5142-B963-6417FA7C17DE}"/>
              </a:ext>
            </a:extLst>
          </p:cNvPr>
          <p:cNvSpPr txBox="1"/>
          <p:nvPr/>
        </p:nvSpPr>
        <p:spPr>
          <a:xfrm>
            <a:off x="4361459" y="3943580"/>
            <a:ext cx="340158" cy="461665"/>
          </a:xfrm>
          <a:prstGeom prst="rect">
            <a:avLst/>
          </a:prstGeom>
          <a:noFill/>
        </p:spPr>
        <p:txBody>
          <a:bodyPr wrap="none" rtlCol="0">
            <a:spAutoFit/>
          </a:bodyPr>
          <a:lstStyle/>
          <a:p>
            <a:r>
              <a:rPr lang="en-US" sz="2400" dirty="0">
                <a:solidFill>
                  <a:schemeClr val="bg2">
                    <a:lumMod val="65000"/>
                  </a:schemeClr>
                </a:solidFill>
              </a:rPr>
              <a:t>3</a:t>
            </a:r>
          </a:p>
        </p:txBody>
      </p:sp>
      <p:sp>
        <p:nvSpPr>
          <p:cNvPr id="20" name="TextBox 19">
            <a:extLst>
              <a:ext uri="{FF2B5EF4-FFF2-40B4-BE49-F238E27FC236}">
                <a16:creationId xmlns:a16="http://schemas.microsoft.com/office/drawing/2014/main" id="{7B2A01DF-D49F-D44F-AE88-57BE0D7B1204}"/>
              </a:ext>
            </a:extLst>
          </p:cNvPr>
          <p:cNvSpPr txBox="1"/>
          <p:nvPr/>
        </p:nvSpPr>
        <p:spPr>
          <a:xfrm>
            <a:off x="4361459"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1" name="Rectangle 20">
            <a:extLst>
              <a:ext uri="{FF2B5EF4-FFF2-40B4-BE49-F238E27FC236}">
                <a16:creationId xmlns:a16="http://schemas.microsoft.com/office/drawing/2014/main" id="{0906A7BC-6A91-A24C-AA66-8EDBFE177354}"/>
              </a:ext>
            </a:extLst>
          </p:cNvPr>
          <p:cNvSpPr/>
          <p:nvPr/>
        </p:nvSpPr>
        <p:spPr>
          <a:xfrm>
            <a:off x="2769495"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9E34089B-4762-8948-8FBA-CFA9AD5259D8}"/>
              </a:ext>
            </a:extLst>
          </p:cNvPr>
          <p:cNvSpPr/>
          <p:nvPr/>
        </p:nvSpPr>
        <p:spPr>
          <a:xfrm>
            <a:off x="3466618"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3" name="TextBox 22">
            <a:extLst>
              <a:ext uri="{FF2B5EF4-FFF2-40B4-BE49-F238E27FC236}">
                <a16:creationId xmlns:a16="http://schemas.microsoft.com/office/drawing/2014/main" id="{BCD6375D-7CB8-0647-B389-678521D00386}"/>
              </a:ext>
            </a:extLst>
          </p:cNvPr>
          <p:cNvSpPr txBox="1"/>
          <p:nvPr/>
        </p:nvSpPr>
        <p:spPr>
          <a:xfrm>
            <a:off x="3664337" y="4642827"/>
            <a:ext cx="340158" cy="461665"/>
          </a:xfrm>
          <a:prstGeom prst="rect">
            <a:avLst/>
          </a:prstGeom>
          <a:noFill/>
        </p:spPr>
        <p:txBody>
          <a:bodyPr wrap="none" rtlCol="0">
            <a:spAutoFit/>
          </a:bodyPr>
          <a:lstStyle/>
          <a:p>
            <a:r>
              <a:rPr lang="en-US" sz="2400" dirty="0">
                <a:solidFill>
                  <a:schemeClr val="bg2">
                    <a:lumMod val="65000"/>
                  </a:schemeClr>
                </a:solidFill>
              </a:rPr>
              <a:t>3</a:t>
            </a:r>
          </a:p>
        </p:txBody>
      </p:sp>
      <p:sp>
        <p:nvSpPr>
          <p:cNvPr id="24" name="TextBox 23">
            <a:extLst>
              <a:ext uri="{FF2B5EF4-FFF2-40B4-BE49-F238E27FC236}">
                <a16:creationId xmlns:a16="http://schemas.microsoft.com/office/drawing/2014/main" id="{CD58FE37-990B-DB48-86B0-E7490C478473}"/>
              </a:ext>
            </a:extLst>
          </p:cNvPr>
          <p:cNvSpPr txBox="1"/>
          <p:nvPr/>
        </p:nvSpPr>
        <p:spPr>
          <a:xfrm>
            <a:off x="2965090" y="4642827"/>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5" name="Rectangle 24">
            <a:extLst>
              <a:ext uri="{FF2B5EF4-FFF2-40B4-BE49-F238E27FC236}">
                <a16:creationId xmlns:a16="http://schemas.microsoft.com/office/drawing/2014/main" id="{E5280A94-90AD-1146-8431-A1191040FF7A}"/>
              </a:ext>
            </a:extLst>
          </p:cNvPr>
          <p:cNvSpPr/>
          <p:nvPr/>
        </p:nvSpPr>
        <p:spPr>
          <a:xfrm>
            <a:off x="4165864"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6" name="Rectangle 25">
            <a:extLst>
              <a:ext uri="{FF2B5EF4-FFF2-40B4-BE49-F238E27FC236}">
                <a16:creationId xmlns:a16="http://schemas.microsoft.com/office/drawing/2014/main" id="{949A7604-040A-5F4E-8B67-A76F9A38B605}"/>
              </a:ext>
            </a:extLst>
          </p:cNvPr>
          <p:cNvSpPr/>
          <p:nvPr/>
        </p:nvSpPr>
        <p:spPr>
          <a:xfrm>
            <a:off x="4862987"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7" name="TextBox 26">
            <a:extLst>
              <a:ext uri="{FF2B5EF4-FFF2-40B4-BE49-F238E27FC236}">
                <a16:creationId xmlns:a16="http://schemas.microsoft.com/office/drawing/2014/main" id="{EC95722B-BD5D-4244-B7E7-7D20C2AB0FAA}"/>
              </a:ext>
            </a:extLst>
          </p:cNvPr>
          <p:cNvSpPr txBox="1"/>
          <p:nvPr/>
        </p:nvSpPr>
        <p:spPr>
          <a:xfrm>
            <a:off x="4982960" y="4642827"/>
            <a:ext cx="495649" cy="461665"/>
          </a:xfrm>
          <a:prstGeom prst="rect">
            <a:avLst/>
          </a:prstGeom>
          <a:noFill/>
        </p:spPr>
        <p:txBody>
          <a:bodyPr wrap="none" rtlCol="0">
            <a:spAutoFit/>
          </a:bodyPr>
          <a:lstStyle/>
          <a:p>
            <a:r>
              <a:rPr lang="en-US" sz="2400" dirty="0">
                <a:solidFill>
                  <a:schemeClr val="bg2">
                    <a:lumMod val="65000"/>
                  </a:schemeClr>
                </a:solidFill>
              </a:rPr>
              <a:t>10</a:t>
            </a:r>
          </a:p>
        </p:txBody>
      </p:sp>
      <p:sp>
        <p:nvSpPr>
          <p:cNvPr id="28" name="TextBox 27">
            <a:extLst>
              <a:ext uri="{FF2B5EF4-FFF2-40B4-BE49-F238E27FC236}">
                <a16:creationId xmlns:a16="http://schemas.microsoft.com/office/drawing/2014/main" id="{4D8445B4-0829-AC4E-8E04-3074A40F00CB}"/>
              </a:ext>
            </a:extLst>
          </p:cNvPr>
          <p:cNvSpPr txBox="1"/>
          <p:nvPr/>
        </p:nvSpPr>
        <p:spPr>
          <a:xfrm>
            <a:off x="4361459" y="4642827"/>
            <a:ext cx="340158" cy="461665"/>
          </a:xfrm>
          <a:prstGeom prst="rect">
            <a:avLst/>
          </a:prstGeom>
          <a:noFill/>
        </p:spPr>
        <p:txBody>
          <a:bodyPr wrap="none" rtlCol="0">
            <a:spAutoFit/>
          </a:bodyPr>
          <a:lstStyle/>
          <a:p>
            <a:r>
              <a:rPr lang="en-US" sz="2400" dirty="0">
                <a:solidFill>
                  <a:schemeClr val="bg2">
                    <a:lumMod val="65000"/>
                  </a:schemeClr>
                </a:solidFill>
              </a:rPr>
              <a:t>6</a:t>
            </a:r>
          </a:p>
        </p:txBody>
      </p:sp>
      <p:sp>
        <p:nvSpPr>
          <p:cNvPr id="29" name="Rectangle 28">
            <a:extLst>
              <a:ext uri="{FF2B5EF4-FFF2-40B4-BE49-F238E27FC236}">
                <a16:creationId xmlns:a16="http://schemas.microsoft.com/office/drawing/2014/main" id="{B46B4667-3968-5F4E-94A4-F4ED127128EA}"/>
              </a:ext>
            </a:extLst>
          </p:cNvPr>
          <p:cNvSpPr/>
          <p:nvPr/>
        </p:nvSpPr>
        <p:spPr>
          <a:xfrm>
            <a:off x="5560108"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0" name="Rectangle 29">
            <a:extLst>
              <a:ext uri="{FF2B5EF4-FFF2-40B4-BE49-F238E27FC236}">
                <a16:creationId xmlns:a16="http://schemas.microsoft.com/office/drawing/2014/main" id="{E9DF4183-AD1C-8745-A6F8-D162CFA3CB6A}"/>
              </a:ext>
            </a:extLst>
          </p:cNvPr>
          <p:cNvSpPr/>
          <p:nvPr/>
        </p:nvSpPr>
        <p:spPr>
          <a:xfrm>
            <a:off x="5560107"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31" name="TextBox 30">
            <a:extLst>
              <a:ext uri="{FF2B5EF4-FFF2-40B4-BE49-F238E27FC236}">
                <a16:creationId xmlns:a16="http://schemas.microsoft.com/office/drawing/2014/main" id="{30B7BF4E-BCF2-6F4E-98F1-C73539376AAE}"/>
              </a:ext>
            </a:extLst>
          </p:cNvPr>
          <p:cNvSpPr txBox="1"/>
          <p:nvPr/>
        </p:nvSpPr>
        <p:spPr>
          <a:xfrm>
            <a:off x="5757826" y="3943580"/>
            <a:ext cx="340158" cy="461665"/>
          </a:xfrm>
          <a:prstGeom prst="rect">
            <a:avLst/>
          </a:prstGeom>
          <a:noFill/>
        </p:spPr>
        <p:txBody>
          <a:bodyPr wrap="none" rtlCol="0">
            <a:spAutoFit/>
          </a:bodyPr>
          <a:lstStyle/>
          <a:p>
            <a:r>
              <a:rPr lang="en-US" sz="2400" dirty="0">
                <a:solidFill>
                  <a:schemeClr val="bg2">
                    <a:lumMod val="65000"/>
                  </a:schemeClr>
                </a:solidFill>
              </a:rPr>
              <a:t>5</a:t>
            </a:r>
          </a:p>
        </p:txBody>
      </p:sp>
      <p:sp>
        <p:nvSpPr>
          <p:cNvPr id="32" name="TextBox 31">
            <a:extLst>
              <a:ext uri="{FF2B5EF4-FFF2-40B4-BE49-F238E27FC236}">
                <a16:creationId xmlns:a16="http://schemas.microsoft.com/office/drawing/2014/main" id="{50D65357-1685-164C-AE51-BA516F2B4C16}"/>
              </a:ext>
            </a:extLst>
          </p:cNvPr>
          <p:cNvSpPr txBox="1"/>
          <p:nvPr/>
        </p:nvSpPr>
        <p:spPr>
          <a:xfrm>
            <a:off x="5757826"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33" name="Rectangle 32">
            <a:extLst>
              <a:ext uri="{FF2B5EF4-FFF2-40B4-BE49-F238E27FC236}">
                <a16:creationId xmlns:a16="http://schemas.microsoft.com/office/drawing/2014/main" id="{75AB5AAA-8401-734F-859B-3DE9BFA238E5}"/>
              </a:ext>
            </a:extLst>
          </p:cNvPr>
          <p:cNvSpPr/>
          <p:nvPr/>
        </p:nvSpPr>
        <p:spPr>
          <a:xfrm>
            <a:off x="5560107"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4" name="TextBox 33">
            <a:extLst>
              <a:ext uri="{FF2B5EF4-FFF2-40B4-BE49-F238E27FC236}">
                <a16:creationId xmlns:a16="http://schemas.microsoft.com/office/drawing/2014/main" id="{2763CA93-C535-344A-A7A9-88B0C8F954FF}"/>
              </a:ext>
            </a:extLst>
          </p:cNvPr>
          <p:cNvSpPr txBox="1"/>
          <p:nvPr/>
        </p:nvSpPr>
        <p:spPr>
          <a:xfrm>
            <a:off x="5680083" y="4642827"/>
            <a:ext cx="495649" cy="461665"/>
          </a:xfrm>
          <a:prstGeom prst="rect">
            <a:avLst/>
          </a:prstGeom>
          <a:noFill/>
        </p:spPr>
        <p:txBody>
          <a:bodyPr wrap="none" rtlCol="0">
            <a:spAutoFit/>
          </a:bodyPr>
          <a:lstStyle/>
          <a:p>
            <a:r>
              <a:rPr lang="en-US" sz="2400" dirty="0">
                <a:solidFill>
                  <a:schemeClr val="bg2">
                    <a:lumMod val="65000"/>
                  </a:schemeClr>
                </a:solidFill>
              </a:rPr>
              <a:t>15</a:t>
            </a:r>
          </a:p>
        </p:txBody>
      </p:sp>
      <p:sp>
        <p:nvSpPr>
          <p:cNvPr id="2" name="TextBox 1">
            <a:extLst>
              <a:ext uri="{FF2B5EF4-FFF2-40B4-BE49-F238E27FC236}">
                <a16:creationId xmlns:a16="http://schemas.microsoft.com/office/drawing/2014/main" id="{43C87301-EFF2-3744-844A-EEC9A4A31211}"/>
              </a:ext>
            </a:extLst>
          </p:cNvPr>
          <p:cNvSpPr txBox="1"/>
          <p:nvPr/>
        </p:nvSpPr>
        <p:spPr>
          <a:xfrm>
            <a:off x="2513106" y="1827312"/>
            <a:ext cx="2656048" cy="523220"/>
          </a:xfrm>
          <a:prstGeom prst="rect">
            <a:avLst/>
          </a:prstGeom>
          <a:noFill/>
        </p:spPr>
        <p:txBody>
          <a:bodyPr wrap="none" rtlCol="0">
            <a:spAutoFit/>
          </a:bodyPr>
          <a:lstStyle/>
          <a:p>
            <a:r>
              <a:rPr lang="en-US" sz="2800" dirty="0">
                <a:solidFill>
                  <a:srgbClr val="FF0000"/>
                </a:solidFill>
              </a:rPr>
              <a:t>Iterative solution</a:t>
            </a:r>
          </a:p>
        </p:txBody>
      </p:sp>
      <p:grpSp>
        <p:nvGrpSpPr>
          <p:cNvPr id="43" name="Group 42">
            <a:extLst>
              <a:ext uri="{FF2B5EF4-FFF2-40B4-BE49-F238E27FC236}">
                <a16:creationId xmlns:a16="http://schemas.microsoft.com/office/drawing/2014/main" id="{DA88F6FB-D06B-5243-8340-C466B74AF1CD}"/>
              </a:ext>
            </a:extLst>
          </p:cNvPr>
          <p:cNvGrpSpPr/>
          <p:nvPr/>
        </p:nvGrpSpPr>
        <p:grpSpPr>
          <a:xfrm rot="10800000">
            <a:off x="2513106" y="2874078"/>
            <a:ext cx="802670" cy="831920"/>
            <a:chOff x="4751294" y="3968679"/>
            <a:chExt cx="802670" cy="831920"/>
          </a:xfrm>
        </p:grpSpPr>
        <p:cxnSp>
          <p:nvCxnSpPr>
            <p:cNvPr id="41" name="Straight Arrow Connector 40">
              <a:extLst>
                <a:ext uri="{FF2B5EF4-FFF2-40B4-BE49-F238E27FC236}">
                  <a16:creationId xmlns:a16="http://schemas.microsoft.com/office/drawing/2014/main" id="{93B61E46-4F54-D143-8E04-55576F010C71}"/>
                </a:ext>
              </a:extLst>
            </p:cNvPr>
            <p:cNvCxnSpPr>
              <a:cxnSpLocks/>
            </p:cNvCxnSpPr>
            <p:nvPr/>
          </p:nvCxnSpPr>
          <p:spPr>
            <a:xfrm rot="10800000" flipH="1">
              <a:off x="5540189" y="3968679"/>
              <a:ext cx="13775" cy="831920"/>
            </a:xfrm>
            <a:prstGeom prst="straightConnector1">
              <a:avLst/>
            </a:prstGeom>
            <a:ln>
              <a:solidFill>
                <a:srgbClr val="00B05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E325893-803F-7A43-B7A8-B4FDAD93DC63}"/>
                </a:ext>
              </a:extLst>
            </p:cNvPr>
            <p:cNvCxnSpPr>
              <a:cxnSpLocks/>
            </p:cNvCxnSpPr>
            <p:nvPr/>
          </p:nvCxnSpPr>
          <p:spPr>
            <a:xfrm flipH="1">
              <a:off x="4751294" y="4800599"/>
              <a:ext cx="788894" cy="0"/>
            </a:xfrm>
            <a:prstGeom prst="straightConnector1">
              <a:avLst/>
            </a:prstGeom>
            <a:ln>
              <a:solidFill>
                <a:srgbClr val="00B050"/>
              </a:solidFill>
              <a:tailEnd type="stealth" w="lg" len="lg"/>
            </a:ln>
          </p:spPr>
          <p:style>
            <a:lnRef idx="2">
              <a:schemeClr val="accent1"/>
            </a:lnRef>
            <a:fillRef idx="0">
              <a:schemeClr val="accent1"/>
            </a:fillRef>
            <a:effectRef idx="1">
              <a:schemeClr val="accent1"/>
            </a:effectRef>
            <a:fontRef idx="minor">
              <a:schemeClr val="tx1"/>
            </a:fontRef>
          </p:style>
        </p:cxnSp>
      </p:grpSp>
      <p:sp>
        <p:nvSpPr>
          <p:cNvPr id="36" name="TextBox 35">
            <a:extLst>
              <a:ext uri="{FF2B5EF4-FFF2-40B4-BE49-F238E27FC236}">
                <a16:creationId xmlns:a16="http://schemas.microsoft.com/office/drawing/2014/main" id="{B2DD7633-8F4D-DE41-B39C-C1B3B1972891}"/>
              </a:ext>
            </a:extLst>
          </p:cNvPr>
          <p:cNvSpPr txBox="1"/>
          <p:nvPr/>
        </p:nvSpPr>
        <p:spPr>
          <a:xfrm>
            <a:off x="4661515" y="5691698"/>
            <a:ext cx="2795509" cy="369332"/>
          </a:xfrm>
          <a:prstGeom prst="rect">
            <a:avLst/>
          </a:prstGeom>
          <a:noFill/>
        </p:spPr>
        <p:txBody>
          <a:bodyPr wrap="none" rtlCol="0">
            <a:spAutoFit/>
          </a:bodyPr>
          <a:lstStyle/>
          <a:p>
            <a:r>
              <a:rPr lang="en-US" i="1" dirty="0">
                <a:solidFill>
                  <a:srgbClr val="FFC000"/>
                </a:solidFill>
              </a:rPr>
              <a:t>Dynamic programming FTW</a:t>
            </a:r>
          </a:p>
        </p:txBody>
      </p:sp>
      <p:sp>
        <p:nvSpPr>
          <p:cNvPr id="11" name="TextBox 10">
            <a:extLst>
              <a:ext uri="{FF2B5EF4-FFF2-40B4-BE49-F238E27FC236}">
                <a16:creationId xmlns:a16="http://schemas.microsoft.com/office/drawing/2014/main" id="{DF81F698-0515-B954-A467-6EFB2E42F68E}"/>
              </a:ext>
            </a:extLst>
          </p:cNvPr>
          <p:cNvSpPr txBox="1"/>
          <p:nvPr/>
        </p:nvSpPr>
        <p:spPr>
          <a:xfrm>
            <a:off x="162148" y="6296466"/>
            <a:ext cx="4700839" cy="369332"/>
          </a:xfrm>
          <a:prstGeom prst="rect">
            <a:avLst/>
          </a:prstGeom>
          <a:noFill/>
        </p:spPr>
        <p:txBody>
          <a:bodyPr wrap="none" rtlCol="0">
            <a:spAutoFit/>
          </a:bodyPr>
          <a:lstStyle/>
          <a:p>
            <a:r>
              <a:rPr lang="en-US" dirty="0"/>
              <a:t>How much memory storage space do you need?</a:t>
            </a:r>
          </a:p>
        </p:txBody>
      </p:sp>
    </p:spTree>
    <p:extLst>
      <p:ext uri="{BB962C8B-B14F-4D97-AF65-F5344CB8AC3E}">
        <p14:creationId xmlns:p14="http://schemas.microsoft.com/office/powerpoint/2010/main" val="7407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dissolv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dissolve">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dissolv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dissolv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7" grpId="0"/>
      <p:bldP spid="18" grpId="0"/>
      <p:bldP spid="19" grpId="0"/>
      <p:bldP spid="20" grpId="0"/>
      <p:bldP spid="23" grpId="0"/>
      <p:bldP spid="24" grpId="0"/>
      <p:bldP spid="27" grpId="0"/>
      <p:bldP spid="28" grpId="0"/>
      <p:bldP spid="31" grpId="0"/>
      <p:bldP spid="32" grpId="0"/>
      <p:bldP spid="34" grpId="0"/>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AB9CE8-821A-774A-957C-1DB277DF72C1}"/>
              </a:ext>
            </a:extLst>
          </p:cNvPr>
          <p:cNvSpPr>
            <a:spLocks noGrp="1"/>
          </p:cNvSpPr>
          <p:nvPr>
            <p:ph type="title"/>
          </p:nvPr>
        </p:nvSpPr>
        <p:spPr/>
        <p:txBody>
          <a:bodyPr/>
          <a:lstStyle/>
          <a:p>
            <a:r>
              <a:rPr lang="en-US" altLang="zh-CN" dirty="0"/>
              <a:t>Recursion</a:t>
            </a:r>
            <a:r>
              <a:rPr lang="zh-CN" altLang="en-US" dirty="0"/>
              <a:t> </a:t>
            </a:r>
            <a:r>
              <a:rPr lang="en-US" altLang="zh-CN" dirty="0"/>
              <a:t>Summary</a:t>
            </a:r>
            <a:endParaRPr lang="en-US" dirty="0"/>
          </a:p>
        </p:txBody>
      </p:sp>
      <p:sp>
        <p:nvSpPr>
          <p:cNvPr id="8" name="TextBox 7">
            <a:extLst>
              <a:ext uri="{FF2B5EF4-FFF2-40B4-BE49-F238E27FC236}">
                <a16:creationId xmlns:a16="http://schemas.microsoft.com/office/drawing/2014/main" id="{175F3F41-2437-5940-A8DE-CC11E0D0BDDE}"/>
              </a:ext>
            </a:extLst>
          </p:cNvPr>
          <p:cNvSpPr txBox="1"/>
          <p:nvPr/>
        </p:nvSpPr>
        <p:spPr>
          <a:xfrm>
            <a:off x="941288" y="1998972"/>
            <a:ext cx="3478837" cy="523220"/>
          </a:xfrm>
          <a:prstGeom prst="rect">
            <a:avLst/>
          </a:prstGeom>
          <a:noFill/>
        </p:spPr>
        <p:txBody>
          <a:bodyPr wrap="none" rtlCol="0">
            <a:spAutoFit/>
          </a:bodyPr>
          <a:lstStyle/>
          <a:p>
            <a:r>
              <a:rPr lang="en-US" altLang="zh-CN" sz="2800" dirty="0"/>
              <a:t>When</a:t>
            </a:r>
            <a:r>
              <a:rPr lang="zh-CN" altLang="en-US" sz="2800" dirty="0"/>
              <a:t> </a:t>
            </a:r>
            <a:r>
              <a:rPr lang="en-US" altLang="zh-CN" sz="2800" dirty="0"/>
              <a:t>to</a:t>
            </a:r>
            <a:r>
              <a:rPr lang="zh-CN" altLang="en-US" sz="2800" dirty="0"/>
              <a:t> </a:t>
            </a:r>
            <a:r>
              <a:rPr lang="en-US" altLang="zh-CN" sz="2800" dirty="0"/>
              <a:t>use</a:t>
            </a:r>
            <a:r>
              <a:rPr lang="zh-CN" altLang="en-US" sz="2800" dirty="0"/>
              <a:t> </a:t>
            </a:r>
            <a:r>
              <a:rPr lang="en-US" altLang="zh-CN" sz="2800" dirty="0"/>
              <a:t>recursion</a:t>
            </a:r>
            <a:endParaRPr lang="en-US" sz="2800" dirty="0"/>
          </a:p>
        </p:txBody>
      </p:sp>
      <p:sp>
        <p:nvSpPr>
          <p:cNvPr id="9" name="TextBox 8">
            <a:extLst>
              <a:ext uri="{FF2B5EF4-FFF2-40B4-BE49-F238E27FC236}">
                <a16:creationId xmlns:a16="http://schemas.microsoft.com/office/drawing/2014/main" id="{1D499438-3EC3-2B40-82CD-200606FF1487}"/>
              </a:ext>
            </a:extLst>
          </p:cNvPr>
          <p:cNvSpPr txBox="1"/>
          <p:nvPr/>
        </p:nvSpPr>
        <p:spPr>
          <a:xfrm>
            <a:off x="5019935" y="1998972"/>
            <a:ext cx="2899705" cy="523220"/>
          </a:xfrm>
          <a:prstGeom prst="rect">
            <a:avLst/>
          </a:prstGeom>
          <a:noFill/>
        </p:spPr>
        <p:txBody>
          <a:bodyPr wrap="none" rtlCol="0">
            <a:spAutoFit/>
          </a:bodyPr>
          <a:lstStyle/>
          <a:p>
            <a:r>
              <a:rPr lang="en-US" altLang="zh-CN" sz="2800" b="1" dirty="0">
                <a:solidFill>
                  <a:srgbClr val="00B050"/>
                </a:solidFill>
              </a:rPr>
              <a:t>Depth</a:t>
            </a:r>
            <a:r>
              <a:rPr lang="zh-CN" altLang="en-US" sz="2800" b="1" dirty="0">
                <a:solidFill>
                  <a:srgbClr val="00B050"/>
                </a:solidFill>
              </a:rPr>
              <a:t> </a:t>
            </a:r>
            <a:r>
              <a:rPr lang="en-US" altLang="zh-CN" sz="2800" b="1" dirty="0">
                <a:solidFill>
                  <a:srgbClr val="00B050"/>
                </a:solidFill>
              </a:rPr>
              <a:t>First</a:t>
            </a:r>
            <a:r>
              <a:rPr lang="zh-CN" altLang="en-US" sz="2800" b="1" dirty="0">
                <a:solidFill>
                  <a:srgbClr val="00B050"/>
                </a:solidFill>
              </a:rPr>
              <a:t> </a:t>
            </a:r>
            <a:r>
              <a:rPr lang="en-US" altLang="zh-CN" sz="2800" b="1" dirty="0">
                <a:solidFill>
                  <a:srgbClr val="00B050"/>
                </a:solidFill>
              </a:rPr>
              <a:t>Search</a:t>
            </a:r>
            <a:endParaRPr lang="en-US" sz="2800" b="1" dirty="0">
              <a:solidFill>
                <a:srgbClr val="00B050"/>
              </a:solidFill>
            </a:endParaRPr>
          </a:p>
        </p:txBody>
      </p:sp>
      <p:pic>
        <p:nvPicPr>
          <p:cNvPr id="2" name="Picture 1">
            <a:extLst>
              <a:ext uri="{FF2B5EF4-FFF2-40B4-BE49-F238E27FC236}">
                <a16:creationId xmlns:a16="http://schemas.microsoft.com/office/drawing/2014/main" id="{CAC986ED-2418-EE4C-970F-935AC81A8DB8}"/>
              </a:ext>
            </a:extLst>
          </p:cNvPr>
          <p:cNvPicPr>
            <a:picLocks noChangeAspect="1"/>
          </p:cNvPicPr>
          <p:nvPr/>
        </p:nvPicPr>
        <p:blipFill>
          <a:blip r:embed="rId2"/>
          <a:stretch>
            <a:fillRect/>
          </a:stretch>
        </p:blipFill>
        <p:spPr>
          <a:xfrm>
            <a:off x="2063172" y="3157655"/>
            <a:ext cx="5243063" cy="2732155"/>
          </a:xfrm>
          <a:prstGeom prst="rect">
            <a:avLst/>
          </a:prstGeom>
        </p:spPr>
      </p:pic>
    </p:spTree>
    <p:extLst>
      <p:ext uri="{BB962C8B-B14F-4D97-AF65-F5344CB8AC3E}">
        <p14:creationId xmlns:p14="http://schemas.microsoft.com/office/powerpoint/2010/main" val="326285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AB9CE8-821A-774A-957C-1DB277DF72C1}"/>
              </a:ext>
            </a:extLst>
          </p:cNvPr>
          <p:cNvSpPr>
            <a:spLocks noGrp="1"/>
          </p:cNvSpPr>
          <p:nvPr>
            <p:ph type="title"/>
          </p:nvPr>
        </p:nvSpPr>
        <p:spPr/>
        <p:txBody>
          <a:bodyPr/>
          <a:lstStyle/>
          <a:p>
            <a:r>
              <a:rPr lang="en-US" altLang="zh-CN" dirty="0"/>
              <a:t>Recursion</a:t>
            </a:r>
            <a:r>
              <a:rPr lang="zh-CN" altLang="en-US" dirty="0"/>
              <a:t> </a:t>
            </a:r>
            <a:r>
              <a:rPr lang="en-US" altLang="zh-CN" dirty="0"/>
              <a:t>Summary</a:t>
            </a:r>
            <a:endParaRPr lang="en-US" dirty="0"/>
          </a:p>
        </p:txBody>
      </p:sp>
      <p:sp>
        <p:nvSpPr>
          <p:cNvPr id="8" name="TextBox 7">
            <a:extLst>
              <a:ext uri="{FF2B5EF4-FFF2-40B4-BE49-F238E27FC236}">
                <a16:creationId xmlns:a16="http://schemas.microsoft.com/office/drawing/2014/main" id="{175F3F41-2437-5940-A8DE-CC11E0D0BDDE}"/>
              </a:ext>
            </a:extLst>
          </p:cNvPr>
          <p:cNvSpPr txBox="1"/>
          <p:nvPr/>
        </p:nvSpPr>
        <p:spPr>
          <a:xfrm>
            <a:off x="838986" y="1851515"/>
            <a:ext cx="3478837" cy="523220"/>
          </a:xfrm>
          <a:prstGeom prst="rect">
            <a:avLst/>
          </a:prstGeom>
          <a:noFill/>
        </p:spPr>
        <p:txBody>
          <a:bodyPr wrap="none" rtlCol="0">
            <a:spAutoFit/>
          </a:bodyPr>
          <a:lstStyle/>
          <a:p>
            <a:r>
              <a:rPr lang="en-US" altLang="zh-CN" sz="2800" dirty="0"/>
              <a:t>When</a:t>
            </a:r>
            <a:r>
              <a:rPr lang="zh-CN" altLang="en-US" sz="2800" dirty="0"/>
              <a:t> </a:t>
            </a:r>
            <a:r>
              <a:rPr lang="en-US" altLang="zh-CN" sz="2800" dirty="0"/>
              <a:t>to</a:t>
            </a:r>
            <a:r>
              <a:rPr lang="zh-CN" altLang="en-US" sz="2800" dirty="0"/>
              <a:t> </a:t>
            </a:r>
            <a:r>
              <a:rPr lang="en-US" altLang="zh-CN" sz="2800" dirty="0"/>
              <a:t>use</a:t>
            </a:r>
            <a:r>
              <a:rPr lang="zh-CN" altLang="en-US" sz="2800" dirty="0"/>
              <a:t> </a:t>
            </a:r>
            <a:r>
              <a:rPr lang="en-US" altLang="zh-CN" sz="2800" dirty="0"/>
              <a:t>recursion</a:t>
            </a:r>
            <a:endParaRPr lang="en-US" sz="2800" dirty="0"/>
          </a:p>
        </p:txBody>
      </p:sp>
      <p:sp>
        <p:nvSpPr>
          <p:cNvPr id="9" name="TextBox 8">
            <a:extLst>
              <a:ext uri="{FF2B5EF4-FFF2-40B4-BE49-F238E27FC236}">
                <a16:creationId xmlns:a16="http://schemas.microsoft.com/office/drawing/2014/main" id="{1D499438-3EC3-2B40-82CD-200606FF1487}"/>
              </a:ext>
            </a:extLst>
          </p:cNvPr>
          <p:cNvSpPr txBox="1"/>
          <p:nvPr/>
        </p:nvSpPr>
        <p:spPr>
          <a:xfrm>
            <a:off x="5226123" y="1851515"/>
            <a:ext cx="2375394" cy="523220"/>
          </a:xfrm>
          <a:prstGeom prst="rect">
            <a:avLst/>
          </a:prstGeom>
          <a:noFill/>
        </p:spPr>
        <p:txBody>
          <a:bodyPr wrap="none" rtlCol="0">
            <a:spAutoFit/>
          </a:bodyPr>
          <a:lstStyle/>
          <a:p>
            <a:r>
              <a:rPr lang="en-US" altLang="zh-CN" sz="2800" b="1" dirty="0">
                <a:solidFill>
                  <a:srgbClr val="00B050"/>
                </a:solidFill>
              </a:rPr>
              <a:t>Try</a:t>
            </a:r>
            <a:r>
              <a:rPr lang="zh-CN" altLang="en-US" sz="2800" b="1" dirty="0">
                <a:solidFill>
                  <a:srgbClr val="00B050"/>
                </a:solidFill>
              </a:rPr>
              <a:t> </a:t>
            </a:r>
            <a:r>
              <a:rPr lang="en-US" altLang="zh-CN" sz="2800" b="1" dirty="0">
                <a:solidFill>
                  <a:srgbClr val="00B050"/>
                </a:solidFill>
              </a:rPr>
              <a:t>All</a:t>
            </a:r>
            <a:r>
              <a:rPr lang="zh-CN" altLang="en-US" sz="2800" b="1" dirty="0">
                <a:solidFill>
                  <a:srgbClr val="00B050"/>
                </a:solidFill>
              </a:rPr>
              <a:t> </a:t>
            </a:r>
            <a:r>
              <a:rPr lang="en-US" altLang="zh-CN" sz="2800" b="1" dirty="0">
                <a:solidFill>
                  <a:srgbClr val="00B050"/>
                </a:solidFill>
              </a:rPr>
              <a:t>Options</a:t>
            </a:r>
            <a:endParaRPr lang="en-US" sz="2800" b="1" dirty="0">
              <a:solidFill>
                <a:srgbClr val="00B050"/>
              </a:solidFill>
            </a:endParaRPr>
          </a:p>
        </p:txBody>
      </p:sp>
      <p:grpSp>
        <p:nvGrpSpPr>
          <p:cNvPr id="5" name="Group 4">
            <a:extLst>
              <a:ext uri="{FF2B5EF4-FFF2-40B4-BE49-F238E27FC236}">
                <a16:creationId xmlns:a16="http://schemas.microsoft.com/office/drawing/2014/main" id="{72E5AD4B-7211-9246-998C-65AFAB9B37B7}"/>
              </a:ext>
            </a:extLst>
          </p:cNvPr>
          <p:cNvGrpSpPr/>
          <p:nvPr/>
        </p:nvGrpSpPr>
        <p:grpSpPr>
          <a:xfrm>
            <a:off x="1375795" y="3661933"/>
            <a:ext cx="6392409" cy="1906941"/>
            <a:chOff x="2103973" y="3142731"/>
            <a:chExt cx="3785211" cy="1129179"/>
          </a:xfrm>
        </p:grpSpPr>
        <p:pic>
          <p:nvPicPr>
            <p:cNvPr id="6" name="Picture 5">
              <a:extLst>
                <a:ext uri="{FF2B5EF4-FFF2-40B4-BE49-F238E27FC236}">
                  <a16:creationId xmlns:a16="http://schemas.microsoft.com/office/drawing/2014/main" id="{480A117E-BA8E-D74F-8441-7575407ACDFC}"/>
                </a:ext>
              </a:extLst>
            </p:cNvPr>
            <p:cNvPicPr>
              <a:picLocks noChangeAspect="1"/>
            </p:cNvPicPr>
            <p:nvPr/>
          </p:nvPicPr>
          <p:blipFill>
            <a:blip r:embed="rId2"/>
            <a:stretch>
              <a:fillRect/>
            </a:stretch>
          </p:blipFill>
          <p:spPr>
            <a:xfrm>
              <a:off x="2103973" y="3232377"/>
              <a:ext cx="1150843" cy="1002315"/>
            </a:xfrm>
            <a:prstGeom prst="rect">
              <a:avLst/>
            </a:prstGeom>
          </p:spPr>
        </p:pic>
        <p:pic>
          <p:nvPicPr>
            <p:cNvPr id="7" name="Picture 6">
              <a:extLst>
                <a:ext uri="{FF2B5EF4-FFF2-40B4-BE49-F238E27FC236}">
                  <a16:creationId xmlns:a16="http://schemas.microsoft.com/office/drawing/2014/main" id="{5D222081-DCDC-FB47-997A-A12394A4F162}"/>
                </a:ext>
              </a:extLst>
            </p:cNvPr>
            <p:cNvPicPr>
              <a:picLocks noChangeAspect="1"/>
            </p:cNvPicPr>
            <p:nvPr/>
          </p:nvPicPr>
          <p:blipFill>
            <a:blip r:embed="rId2"/>
            <a:stretch>
              <a:fillRect/>
            </a:stretch>
          </p:blipFill>
          <p:spPr>
            <a:xfrm>
              <a:off x="3421157" y="3269595"/>
              <a:ext cx="1150843" cy="1002315"/>
            </a:xfrm>
            <a:prstGeom prst="rect">
              <a:avLst/>
            </a:prstGeom>
          </p:spPr>
        </p:pic>
        <p:pic>
          <p:nvPicPr>
            <p:cNvPr id="10" name="Picture 9">
              <a:extLst>
                <a:ext uri="{FF2B5EF4-FFF2-40B4-BE49-F238E27FC236}">
                  <a16:creationId xmlns:a16="http://schemas.microsoft.com/office/drawing/2014/main" id="{AB953E3C-8826-EF45-9671-F53C87531992}"/>
                </a:ext>
              </a:extLst>
            </p:cNvPr>
            <p:cNvPicPr>
              <a:picLocks noChangeAspect="1"/>
            </p:cNvPicPr>
            <p:nvPr/>
          </p:nvPicPr>
          <p:blipFill>
            <a:blip r:embed="rId2"/>
            <a:stretch>
              <a:fillRect/>
            </a:stretch>
          </p:blipFill>
          <p:spPr>
            <a:xfrm>
              <a:off x="4738341" y="3232376"/>
              <a:ext cx="1150843" cy="1002315"/>
            </a:xfrm>
            <a:prstGeom prst="rect">
              <a:avLst/>
            </a:prstGeom>
          </p:spPr>
        </p:pic>
        <p:sp>
          <p:nvSpPr>
            <p:cNvPr id="11" name="TextBox 10">
              <a:extLst>
                <a:ext uri="{FF2B5EF4-FFF2-40B4-BE49-F238E27FC236}">
                  <a16:creationId xmlns:a16="http://schemas.microsoft.com/office/drawing/2014/main" id="{636278E0-ADDF-9344-AAC5-DB3F62204DF8}"/>
                </a:ext>
              </a:extLst>
            </p:cNvPr>
            <p:cNvSpPr txBox="1"/>
            <p:nvPr/>
          </p:nvSpPr>
          <p:spPr>
            <a:xfrm>
              <a:off x="2537043" y="3142731"/>
              <a:ext cx="351378" cy="523220"/>
            </a:xfrm>
            <a:prstGeom prst="rect">
              <a:avLst/>
            </a:prstGeom>
            <a:noFill/>
          </p:spPr>
          <p:txBody>
            <a:bodyPr wrap="none" rtlCol="0">
              <a:spAutoFit/>
            </a:bodyPr>
            <a:lstStyle/>
            <a:p>
              <a:r>
                <a:rPr lang="en-US" sz="2800" dirty="0">
                  <a:solidFill>
                    <a:srgbClr val="FF0000"/>
                  </a:solidFill>
                </a:rPr>
                <a:t>?</a:t>
              </a:r>
            </a:p>
          </p:txBody>
        </p:sp>
        <p:sp>
          <p:nvSpPr>
            <p:cNvPr id="12" name="TextBox 11">
              <a:extLst>
                <a:ext uri="{FF2B5EF4-FFF2-40B4-BE49-F238E27FC236}">
                  <a16:creationId xmlns:a16="http://schemas.microsoft.com/office/drawing/2014/main" id="{6453989A-CC55-4844-8525-0C260EDB78B3}"/>
                </a:ext>
              </a:extLst>
            </p:cNvPr>
            <p:cNvSpPr txBox="1"/>
            <p:nvPr/>
          </p:nvSpPr>
          <p:spPr>
            <a:xfrm>
              <a:off x="3846070" y="3170116"/>
              <a:ext cx="351378" cy="523220"/>
            </a:xfrm>
            <a:prstGeom prst="rect">
              <a:avLst/>
            </a:prstGeom>
            <a:noFill/>
          </p:spPr>
          <p:txBody>
            <a:bodyPr wrap="none" rtlCol="0">
              <a:spAutoFit/>
            </a:bodyPr>
            <a:lstStyle/>
            <a:p>
              <a:r>
                <a:rPr lang="en-US" sz="2800" dirty="0">
                  <a:solidFill>
                    <a:srgbClr val="FF0000"/>
                  </a:solidFill>
                </a:rPr>
                <a:t>?</a:t>
              </a:r>
            </a:p>
          </p:txBody>
        </p:sp>
        <p:sp>
          <p:nvSpPr>
            <p:cNvPr id="13" name="TextBox 12">
              <a:extLst>
                <a:ext uri="{FF2B5EF4-FFF2-40B4-BE49-F238E27FC236}">
                  <a16:creationId xmlns:a16="http://schemas.microsoft.com/office/drawing/2014/main" id="{FA09023C-3D17-F44D-A516-9F9E14F497FD}"/>
                </a:ext>
              </a:extLst>
            </p:cNvPr>
            <p:cNvSpPr txBox="1"/>
            <p:nvPr/>
          </p:nvSpPr>
          <p:spPr>
            <a:xfrm>
              <a:off x="5214638" y="3142731"/>
              <a:ext cx="351378" cy="523220"/>
            </a:xfrm>
            <a:prstGeom prst="rect">
              <a:avLst/>
            </a:prstGeom>
            <a:noFill/>
          </p:spPr>
          <p:txBody>
            <a:bodyPr wrap="none" rtlCol="0">
              <a:spAutoFit/>
            </a:bodyPr>
            <a:lstStyle/>
            <a:p>
              <a:r>
                <a:rPr lang="en-US" sz="2800" dirty="0">
                  <a:solidFill>
                    <a:srgbClr val="FF0000"/>
                  </a:solidFill>
                </a:rPr>
                <a:t>?</a:t>
              </a:r>
            </a:p>
          </p:txBody>
        </p:sp>
      </p:grpSp>
    </p:spTree>
    <p:extLst>
      <p:ext uri="{BB962C8B-B14F-4D97-AF65-F5344CB8AC3E}">
        <p14:creationId xmlns:p14="http://schemas.microsoft.com/office/powerpoint/2010/main" val="3285773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E8453-6F6D-724B-BBBE-C4E3D9776467}"/>
              </a:ext>
            </a:extLst>
          </p:cNvPr>
          <p:cNvSpPr>
            <a:spLocks noGrp="1"/>
          </p:cNvSpPr>
          <p:nvPr>
            <p:ph type="title"/>
          </p:nvPr>
        </p:nvSpPr>
        <p:spPr/>
        <p:txBody>
          <a:bodyPr/>
          <a:lstStyle/>
          <a:p>
            <a:r>
              <a:rPr lang="en-US" dirty="0"/>
              <a:t>Backtracking</a:t>
            </a:r>
          </a:p>
        </p:txBody>
      </p:sp>
      <p:pic>
        <p:nvPicPr>
          <p:cNvPr id="5" name="Picture 4">
            <a:extLst>
              <a:ext uri="{FF2B5EF4-FFF2-40B4-BE49-F238E27FC236}">
                <a16:creationId xmlns:a16="http://schemas.microsoft.com/office/drawing/2014/main" id="{E6F4407D-6E70-7F45-A1CA-EC8BD55655E6}"/>
              </a:ext>
            </a:extLst>
          </p:cNvPr>
          <p:cNvPicPr>
            <a:picLocks noChangeAspect="1"/>
          </p:cNvPicPr>
          <p:nvPr/>
        </p:nvPicPr>
        <p:blipFill>
          <a:blip r:embed="rId2"/>
          <a:stretch>
            <a:fillRect/>
          </a:stretch>
        </p:blipFill>
        <p:spPr>
          <a:xfrm>
            <a:off x="1582043" y="1613030"/>
            <a:ext cx="6414474" cy="4873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Oval 5">
            <a:extLst>
              <a:ext uri="{FF2B5EF4-FFF2-40B4-BE49-F238E27FC236}">
                <a16:creationId xmlns:a16="http://schemas.microsoft.com/office/drawing/2014/main" id="{23CE941D-775F-DA46-A5C2-C2CE88742953}"/>
              </a:ext>
            </a:extLst>
          </p:cNvPr>
          <p:cNvSpPr/>
          <p:nvPr/>
        </p:nvSpPr>
        <p:spPr>
          <a:xfrm>
            <a:off x="5222221" y="3662537"/>
            <a:ext cx="204319" cy="200735"/>
          </a:xfrm>
          <a:prstGeom prst="ellipse">
            <a:avLst/>
          </a:prstGeom>
          <a:solidFill>
            <a:srgbClr val="FFFF00"/>
          </a:solidFill>
          <a:ln w="25400">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A1C7708-C880-2546-B06A-8F731A596F42}"/>
              </a:ext>
            </a:extLst>
          </p:cNvPr>
          <p:cNvPicPr>
            <a:picLocks noChangeAspect="1"/>
          </p:cNvPicPr>
          <p:nvPr/>
        </p:nvPicPr>
        <p:blipFill>
          <a:blip r:embed="rId3"/>
          <a:stretch>
            <a:fillRect/>
          </a:stretch>
        </p:blipFill>
        <p:spPr>
          <a:xfrm>
            <a:off x="6217622" y="2259942"/>
            <a:ext cx="0" cy="0"/>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42A9E7DA-D6DB-AC48-95FB-9AFD242C4134}"/>
              </a:ext>
            </a:extLst>
          </p:cNvPr>
          <p:cNvSpPr/>
          <p:nvPr/>
        </p:nvSpPr>
        <p:spPr>
          <a:xfrm>
            <a:off x="3267550" y="5591487"/>
            <a:ext cx="204319" cy="200735"/>
          </a:xfrm>
          <a:prstGeom prst="ellipse">
            <a:avLst/>
          </a:prstGeom>
          <a:solidFill>
            <a:srgbClr val="FF0000"/>
          </a:solid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0713598-702B-0645-A39C-826866D1A239}"/>
              </a:ext>
            </a:extLst>
          </p:cNvPr>
          <p:cNvCxnSpPr>
            <a:cxnSpLocks/>
          </p:cNvCxnSpPr>
          <p:nvPr/>
        </p:nvCxnSpPr>
        <p:spPr>
          <a:xfrm>
            <a:off x="5426540" y="4184276"/>
            <a:ext cx="292942" cy="127748"/>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93A3D88-0990-1D4E-B512-399C4BF7BD70}"/>
              </a:ext>
            </a:extLst>
          </p:cNvPr>
          <p:cNvCxnSpPr>
            <a:cxnSpLocks/>
          </p:cNvCxnSpPr>
          <p:nvPr/>
        </p:nvCxnSpPr>
        <p:spPr>
          <a:xfrm flipH="1">
            <a:off x="5011271" y="4184276"/>
            <a:ext cx="313110" cy="513230"/>
          </a:xfrm>
          <a:prstGeom prst="straightConnector1">
            <a:avLst/>
          </a:prstGeom>
          <a:ln w="412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1E5D4EB-6C71-3F44-86C1-1999B5E3083F}"/>
              </a:ext>
            </a:extLst>
          </p:cNvPr>
          <p:cNvCxnSpPr>
            <a:cxnSpLocks/>
          </p:cNvCxnSpPr>
          <p:nvPr/>
        </p:nvCxnSpPr>
        <p:spPr>
          <a:xfrm flipH="1" flipV="1">
            <a:off x="4572000" y="3934755"/>
            <a:ext cx="650222" cy="115004"/>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8AE0CD4-1333-CC42-999B-9F387C610BFA}"/>
              </a:ext>
            </a:extLst>
          </p:cNvPr>
          <p:cNvCxnSpPr>
            <a:cxnSpLocks/>
          </p:cNvCxnSpPr>
          <p:nvPr/>
        </p:nvCxnSpPr>
        <p:spPr>
          <a:xfrm>
            <a:off x="4491318" y="4885766"/>
            <a:ext cx="403411" cy="564775"/>
          </a:xfrm>
          <a:prstGeom prst="straightConnector1">
            <a:avLst/>
          </a:prstGeom>
          <a:ln w="412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7A1C2F0-AA52-2743-B004-2F482E7DA0F8}"/>
              </a:ext>
            </a:extLst>
          </p:cNvPr>
          <p:cNvCxnSpPr>
            <a:cxnSpLocks/>
          </p:cNvCxnSpPr>
          <p:nvPr/>
        </p:nvCxnSpPr>
        <p:spPr>
          <a:xfrm flipH="1">
            <a:off x="4491318" y="4714408"/>
            <a:ext cx="519954" cy="171357"/>
          </a:xfrm>
          <a:prstGeom prst="straightConnector1">
            <a:avLst/>
          </a:prstGeom>
          <a:ln w="412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E51356F-1AFB-2045-879A-D6C174609B74}"/>
              </a:ext>
            </a:extLst>
          </p:cNvPr>
          <p:cNvCxnSpPr>
            <a:cxnSpLocks/>
          </p:cNvCxnSpPr>
          <p:nvPr/>
        </p:nvCxnSpPr>
        <p:spPr>
          <a:xfrm flipH="1">
            <a:off x="4572000" y="5450541"/>
            <a:ext cx="322729" cy="341681"/>
          </a:xfrm>
          <a:prstGeom prst="straightConnector1">
            <a:avLst/>
          </a:prstGeom>
          <a:ln w="412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61B6AD7-972E-2D42-B38C-0F470143D67C}"/>
              </a:ext>
            </a:extLst>
          </p:cNvPr>
          <p:cNvCxnSpPr>
            <a:cxnSpLocks/>
          </p:cNvCxnSpPr>
          <p:nvPr/>
        </p:nvCxnSpPr>
        <p:spPr>
          <a:xfrm flipH="1">
            <a:off x="3989294" y="5792222"/>
            <a:ext cx="582706" cy="142413"/>
          </a:xfrm>
          <a:prstGeom prst="straightConnector1">
            <a:avLst/>
          </a:prstGeom>
          <a:ln w="412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9270EBC-C28D-1947-A2A9-8F0625EFC5C0}"/>
              </a:ext>
            </a:extLst>
          </p:cNvPr>
          <p:cNvCxnSpPr>
            <a:cxnSpLocks/>
          </p:cNvCxnSpPr>
          <p:nvPr/>
        </p:nvCxnSpPr>
        <p:spPr>
          <a:xfrm flipH="1" flipV="1">
            <a:off x="3567953" y="5728447"/>
            <a:ext cx="390392" cy="134981"/>
          </a:xfrm>
          <a:prstGeom prst="straightConnector1">
            <a:avLst/>
          </a:prstGeom>
          <a:ln>
            <a:solidFill>
              <a:srgbClr val="FFFF00"/>
            </a:solidFill>
            <a:prstDash val="sysDash"/>
            <a:tailEnd type="triangle" w="med"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AB07CE3-00D2-284B-8ED0-AFC1C65DEF0F}"/>
              </a:ext>
            </a:extLst>
          </p:cNvPr>
          <p:cNvCxnSpPr>
            <a:cxnSpLocks/>
          </p:cNvCxnSpPr>
          <p:nvPr/>
        </p:nvCxnSpPr>
        <p:spPr>
          <a:xfrm flipH="1">
            <a:off x="3693459" y="5983336"/>
            <a:ext cx="268941" cy="282993"/>
          </a:xfrm>
          <a:prstGeom prst="straightConnector1">
            <a:avLst/>
          </a:prstGeom>
          <a:ln>
            <a:solidFill>
              <a:srgbClr val="FFFF00"/>
            </a:solidFill>
            <a:prstDash val="sysDash"/>
            <a:tailEnd type="triangle" w="med" len="lg"/>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11AFADBC-91D0-F547-AC74-EF22B8F69212}"/>
              </a:ext>
            </a:extLst>
          </p:cNvPr>
          <p:cNvSpPr/>
          <p:nvPr/>
        </p:nvSpPr>
        <p:spPr>
          <a:xfrm>
            <a:off x="3267550" y="5591487"/>
            <a:ext cx="204319" cy="200735"/>
          </a:xfrm>
          <a:prstGeom prst="ellipse">
            <a:avLst/>
          </a:prstGeom>
          <a:solidFill>
            <a:schemeClr val="accent6">
              <a:lumMod val="75000"/>
            </a:schemeClr>
          </a:solidFill>
          <a:ln w="25400">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1" name="Picture 30">
            <a:extLst>
              <a:ext uri="{FF2B5EF4-FFF2-40B4-BE49-F238E27FC236}">
                <a16:creationId xmlns:a16="http://schemas.microsoft.com/office/drawing/2014/main" id="{84A055C6-6B81-3F4B-9E7F-B7E0AFB60735}"/>
              </a:ext>
            </a:extLst>
          </p:cNvPr>
          <p:cNvPicPr>
            <a:picLocks noChangeAspect="1"/>
          </p:cNvPicPr>
          <p:nvPr/>
        </p:nvPicPr>
        <p:blipFill>
          <a:blip r:embed="rId4"/>
          <a:stretch>
            <a:fillRect/>
          </a:stretch>
        </p:blipFill>
        <p:spPr>
          <a:xfrm>
            <a:off x="2022408" y="5083740"/>
            <a:ext cx="1262973" cy="692897"/>
          </a:xfrm>
          <a:prstGeom prst="rect">
            <a:avLst/>
          </a:prstGeom>
          <a:ln>
            <a:noFill/>
          </a:ln>
          <a:effectLst>
            <a:softEdge rad="112500"/>
          </a:effectLst>
        </p:spPr>
      </p:pic>
    </p:spTree>
    <p:extLst>
      <p:ext uri="{BB962C8B-B14F-4D97-AF65-F5344CB8AC3E}">
        <p14:creationId xmlns:p14="http://schemas.microsoft.com/office/powerpoint/2010/main" val="16032988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E2CB9-94B2-5C4C-971E-D17230275D0D}"/>
              </a:ext>
            </a:extLst>
          </p:cNvPr>
          <p:cNvSpPr>
            <a:spLocks noGrp="1"/>
          </p:cNvSpPr>
          <p:nvPr>
            <p:ph type="body" sz="quarter" idx="11"/>
          </p:nvPr>
        </p:nvSpPr>
        <p:spPr>
          <a:xfrm>
            <a:off x="1426128" y="2743513"/>
            <a:ext cx="5847127" cy="685487"/>
          </a:xfrm>
        </p:spPr>
        <p:txBody>
          <a:bodyPr/>
          <a:lstStyle/>
          <a:p>
            <a:pPr marL="0" indent="0">
              <a:buNone/>
            </a:pPr>
            <a:r>
              <a:rPr lang="en-US" altLang="zh-CN" sz="2800" dirty="0"/>
              <a:t>Sorting</a:t>
            </a:r>
            <a:r>
              <a:rPr lang="zh-CN" altLang="en-US" sz="2800" dirty="0"/>
              <a:t> </a:t>
            </a:r>
            <a:r>
              <a:rPr lang="en-US" altLang="zh-CN" sz="2800" dirty="0"/>
              <a:t>Algorithm</a:t>
            </a:r>
            <a:r>
              <a:rPr lang="zh-CN" altLang="en-US" sz="2800" dirty="0"/>
              <a:t> </a:t>
            </a:r>
            <a:r>
              <a:rPr lang="en-US" altLang="zh-CN" sz="2800" dirty="0"/>
              <a:t>&amp;</a:t>
            </a:r>
            <a:r>
              <a:rPr lang="zh-CN" altLang="en-US" sz="2800" dirty="0"/>
              <a:t> </a:t>
            </a:r>
            <a:r>
              <a:rPr lang="en-US" altLang="zh-CN" sz="2800" dirty="0"/>
              <a:t>Complexity</a:t>
            </a:r>
            <a:endParaRPr lang="en-US" sz="2800" dirty="0"/>
          </a:p>
        </p:txBody>
      </p:sp>
    </p:spTree>
    <p:extLst>
      <p:ext uri="{BB962C8B-B14F-4D97-AF65-F5344CB8AC3E}">
        <p14:creationId xmlns:p14="http://schemas.microsoft.com/office/powerpoint/2010/main" val="1912892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C5059B-35EE-9645-85ED-584485FB2D68}"/>
              </a:ext>
            </a:extLst>
          </p:cNvPr>
          <p:cNvSpPr>
            <a:spLocks noGrp="1"/>
          </p:cNvSpPr>
          <p:nvPr>
            <p:ph type="body" sz="quarter" idx="11"/>
          </p:nvPr>
        </p:nvSpPr>
        <p:spPr>
          <a:xfrm>
            <a:off x="558637" y="1585723"/>
            <a:ext cx="8196210" cy="4015497"/>
          </a:xfrm>
        </p:spPr>
        <p:txBody>
          <a:bodyPr/>
          <a:lstStyle/>
          <a:p>
            <a:r>
              <a:rPr lang="en-US" altLang="zh-CN" dirty="0"/>
              <a:t>Weighting</a:t>
            </a:r>
            <a:r>
              <a:rPr lang="zh-CN" altLang="en-US" dirty="0"/>
              <a:t> </a:t>
            </a:r>
            <a:r>
              <a:rPr lang="en-US" altLang="zh-CN" dirty="0"/>
              <a:t>9</a:t>
            </a:r>
            <a:r>
              <a:rPr lang="zh-CN" altLang="en-US" dirty="0"/>
              <a:t> </a:t>
            </a:r>
            <a:r>
              <a:rPr lang="en-US" altLang="zh-CN" dirty="0"/>
              <a:t>boxes</a:t>
            </a:r>
            <a:endParaRPr lang="en-US" dirty="0"/>
          </a:p>
        </p:txBody>
      </p:sp>
      <p:sp>
        <p:nvSpPr>
          <p:cNvPr id="5" name="TextBox 4">
            <a:extLst>
              <a:ext uri="{FF2B5EF4-FFF2-40B4-BE49-F238E27FC236}">
                <a16:creationId xmlns:a16="http://schemas.microsoft.com/office/drawing/2014/main" id="{11EC541A-7036-8640-9C6E-BA585839AF9A}"/>
              </a:ext>
            </a:extLst>
          </p:cNvPr>
          <p:cNvSpPr txBox="1"/>
          <p:nvPr/>
        </p:nvSpPr>
        <p:spPr>
          <a:xfrm>
            <a:off x="761948" y="2560984"/>
            <a:ext cx="7402516" cy="923330"/>
          </a:xfrm>
          <a:prstGeom prst="rect">
            <a:avLst/>
          </a:prstGeom>
          <a:noFill/>
        </p:spPr>
        <p:txBody>
          <a:bodyPr wrap="square" rtlCol="0">
            <a:spAutoFit/>
          </a:bodyPr>
          <a:lstStyle/>
          <a:p>
            <a:r>
              <a:rPr lang="en-US" dirty="0">
                <a:solidFill>
                  <a:schemeClr val="accent4">
                    <a:lumMod val="60000"/>
                    <a:lumOff val="40000"/>
                  </a:schemeClr>
                </a:solidFill>
              </a:rPr>
              <a:t>9 </a:t>
            </a:r>
            <a:r>
              <a:rPr lang="en-US" altLang="zh-CN" dirty="0">
                <a:solidFill>
                  <a:schemeClr val="accent4">
                    <a:lumMod val="60000"/>
                    <a:lumOff val="40000"/>
                  </a:schemeClr>
                </a:solidFill>
              </a:rPr>
              <a:t>boxes</a:t>
            </a:r>
            <a:r>
              <a:rPr lang="en-US" dirty="0">
                <a:solidFill>
                  <a:schemeClr val="accent4">
                    <a:lumMod val="60000"/>
                    <a:lumOff val="40000"/>
                  </a:schemeClr>
                </a:solidFill>
              </a:rPr>
              <a:t>, </a:t>
            </a:r>
            <a:r>
              <a:rPr lang="en-US" altLang="zh-CN" dirty="0">
                <a:solidFill>
                  <a:schemeClr val="accent4">
                    <a:lumMod val="60000"/>
                    <a:lumOff val="40000"/>
                  </a:schemeClr>
                </a:solidFill>
              </a:rPr>
              <a:t>same</a:t>
            </a:r>
            <a:r>
              <a:rPr lang="zh-CN" altLang="en-US" dirty="0">
                <a:solidFill>
                  <a:schemeClr val="accent4">
                    <a:lumMod val="60000"/>
                    <a:lumOff val="40000"/>
                  </a:schemeClr>
                </a:solidFill>
              </a:rPr>
              <a:t> </a:t>
            </a:r>
            <a:r>
              <a:rPr lang="en-US" altLang="zh-CN" dirty="0">
                <a:solidFill>
                  <a:schemeClr val="accent4">
                    <a:lumMod val="60000"/>
                    <a:lumOff val="40000"/>
                  </a:schemeClr>
                </a:solidFill>
              </a:rPr>
              <a:t>size</a:t>
            </a:r>
            <a:r>
              <a:rPr lang="en-US" dirty="0">
                <a:solidFill>
                  <a:schemeClr val="accent4">
                    <a:lumMod val="60000"/>
                    <a:lumOff val="40000"/>
                  </a:schemeClr>
                </a:solidFill>
              </a:rPr>
              <a:t>, equally heavy - except for one, which is a little heavier. </a:t>
            </a:r>
          </a:p>
          <a:p>
            <a:endParaRPr lang="en-US" altLang="zh-CN" dirty="0">
              <a:solidFill>
                <a:schemeClr val="accent4">
                  <a:lumMod val="60000"/>
                  <a:lumOff val="40000"/>
                </a:schemeClr>
              </a:solidFill>
            </a:endParaRPr>
          </a:p>
          <a:p>
            <a:r>
              <a:rPr lang="en-US" altLang="zh-CN" dirty="0">
                <a:solidFill>
                  <a:schemeClr val="accent4">
                    <a:lumMod val="60000"/>
                    <a:lumOff val="40000"/>
                  </a:schemeClr>
                </a:solidFill>
              </a:rPr>
              <a:t>With</a:t>
            </a:r>
            <a:r>
              <a:rPr lang="en-US" dirty="0">
                <a:solidFill>
                  <a:schemeClr val="accent4">
                    <a:lumMod val="60000"/>
                    <a:lumOff val="40000"/>
                  </a:schemeClr>
                </a:solidFill>
              </a:rPr>
              <a:t> a pair of balance scales</a:t>
            </a:r>
            <a:r>
              <a:rPr lang="en-US" altLang="zh-CN" dirty="0">
                <a:solidFill>
                  <a:schemeClr val="accent4">
                    <a:lumMod val="60000"/>
                    <a:lumOff val="40000"/>
                  </a:schemeClr>
                </a:solidFill>
              </a:rPr>
              <a:t>,</a:t>
            </a:r>
            <a:r>
              <a:rPr lang="zh-CN" altLang="en-US" dirty="0">
                <a:solidFill>
                  <a:schemeClr val="accent4">
                    <a:lumMod val="60000"/>
                    <a:lumOff val="40000"/>
                  </a:schemeClr>
                </a:solidFill>
              </a:rPr>
              <a:t> </a:t>
            </a:r>
            <a:r>
              <a:rPr lang="en-US" dirty="0">
                <a:solidFill>
                  <a:schemeClr val="accent4">
                    <a:lumMod val="60000"/>
                    <a:lumOff val="40000"/>
                  </a:schemeClr>
                </a:solidFill>
              </a:rPr>
              <a:t>how </a:t>
            </a:r>
            <a:r>
              <a:rPr lang="en-US" altLang="zh-CN" dirty="0">
                <a:solidFill>
                  <a:schemeClr val="accent4">
                    <a:lumMod val="60000"/>
                    <a:lumOff val="40000"/>
                  </a:schemeClr>
                </a:solidFill>
              </a:rPr>
              <a:t>to</a:t>
            </a:r>
            <a:r>
              <a:rPr lang="en-US" dirty="0">
                <a:solidFill>
                  <a:schemeClr val="accent4">
                    <a:lumMod val="60000"/>
                    <a:lumOff val="40000"/>
                  </a:schemeClr>
                </a:solidFill>
              </a:rPr>
              <a:t> identify the heavier ball?</a:t>
            </a:r>
          </a:p>
        </p:txBody>
      </p:sp>
      <p:grpSp>
        <p:nvGrpSpPr>
          <p:cNvPr id="4" name="Group 3">
            <a:extLst>
              <a:ext uri="{FF2B5EF4-FFF2-40B4-BE49-F238E27FC236}">
                <a16:creationId xmlns:a16="http://schemas.microsoft.com/office/drawing/2014/main" id="{B06339B7-43B7-F642-A653-B12ADB243B70}"/>
              </a:ext>
            </a:extLst>
          </p:cNvPr>
          <p:cNvGrpSpPr/>
          <p:nvPr/>
        </p:nvGrpSpPr>
        <p:grpSpPr>
          <a:xfrm>
            <a:off x="964733" y="4260246"/>
            <a:ext cx="5960374" cy="2116906"/>
            <a:chOff x="964733" y="4260246"/>
            <a:chExt cx="5960374" cy="2116906"/>
          </a:xfrm>
        </p:grpSpPr>
        <p:sp>
          <p:nvSpPr>
            <p:cNvPr id="6" name="Cube 5">
              <a:extLst>
                <a:ext uri="{FF2B5EF4-FFF2-40B4-BE49-F238E27FC236}">
                  <a16:creationId xmlns:a16="http://schemas.microsoft.com/office/drawing/2014/main" id="{C318D115-6585-8848-B688-78FD79179AF6}"/>
                </a:ext>
              </a:extLst>
            </p:cNvPr>
            <p:cNvSpPr/>
            <p:nvPr/>
          </p:nvSpPr>
          <p:spPr>
            <a:xfrm>
              <a:off x="964733" y="4260246"/>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E09FE6A3-9E77-5C4D-940D-900D65190DE2}"/>
                </a:ext>
              </a:extLst>
            </p:cNvPr>
            <p:cNvSpPr/>
            <p:nvPr/>
          </p:nvSpPr>
          <p:spPr>
            <a:xfrm>
              <a:off x="2217022" y="4260246"/>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A8E7DBE5-6A46-D54E-A367-520AD5FD321B}"/>
                </a:ext>
              </a:extLst>
            </p:cNvPr>
            <p:cNvSpPr/>
            <p:nvPr/>
          </p:nvSpPr>
          <p:spPr>
            <a:xfrm>
              <a:off x="3469311" y="4260246"/>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BC40FFBA-9DE8-334A-9AB8-5278A38E6743}"/>
                </a:ext>
              </a:extLst>
            </p:cNvPr>
            <p:cNvSpPr/>
            <p:nvPr/>
          </p:nvSpPr>
          <p:spPr>
            <a:xfrm>
              <a:off x="964733" y="5538252"/>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DA2A5AD9-2D7A-034D-9FF9-594EDB84A332}"/>
                </a:ext>
              </a:extLst>
            </p:cNvPr>
            <p:cNvSpPr/>
            <p:nvPr/>
          </p:nvSpPr>
          <p:spPr>
            <a:xfrm>
              <a:off x="2245102" y="5538252"/>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7CAEBA4A-9ACF-D348-8E50-1B9513AAB49D}"/>
                </a:ext>
              </a:extLst>
            </p:cNvPr>
            <p:cNvSpPr/>
            <p:nvPr/>
          </p:nvSpPr>
          <p:spPr>
            <a:xfrm>
              <a:off x="3525471" y="5538252"/>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024AE041-CC93-324D-AA9B-F2D34B586F19}"/>
                </a:ext>
              </a:extLst>
            </p:cNvPr>
            <p:cNvSpPr/>
            <p:nvPr/>
          </p:nvSpPr>
          <p:spPr>
            <a:xfrm>
              <a:off x="4721601" y="4260246"/>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5B1CB840-E81F-414A-9DDE-4B655D39AC67}"/>
                </a:ext>
              </a:extLst>
            </p:cNvPr>
            <p:cNvSpPr/>
            <p:nvPr/>
          </p:nvSpPr>
          <p:spPr>
            <a:xfrm>
              <a:off x="6086207" y="5538252"/>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3FC4CED3-61AB-ED46-B651-AF2669BB07C2}"/>
                </a:ext>
              </a:extLst>
            </p:cNvPr>
            <p:cNvSpPr/>
            <p:nvPr/>
          </p:nvSpPr>
          <p:spPr>
            <a:xfrm>
              <a:off x="4805840" y="5538252"/>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pic>
        <p:nvPicPr>
          <p:cNvPr id="1026" name="Picture 2" descr="Weighing scale drawing free vector download (92,038 Free vector) for  commercial use. format: ai, eps, cdr, svg vector illustration graphic art  design sort by unpopular first">
            <a:extLst>
              <a:ext uri="{FF2B5EF4-FFF2-40B4-BE49-F238E27FC236}">
                <a16:creationId xmlns:a16="http://schemas.microsoft.com/office/drawing/2014/main" id="{0B076C86-CBB2-5047-A54D-F306D2A94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657" y="650571"/>
            <a:ext cx="2133199" cy="10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043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73E6F8A-A0E0-9C47-9C83-617938E39A42}"/>
                  </a:ext>
                </a:extLst>
              </p:cNvPr>
              <p:cNvSpPr>
                <a:spLocks noGrp="1"/>
              </p:cNvSpPr>
              <p:nvPr>
                <p:ph type="body" sz="quarter" idx="11"/>
              </p:nvPr>
            </p:nvSpPr>
            <p:spPr>
              <a:xfrm>
                <a:off x="1372368" y="1655319"/>
                <a:ext cx="1748335" cy="991998"/>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r>
                        <a:rPr lang="en-US" altLang="zh-CN" sz="4400" b="1" i="1" dirty="0" smtClean="0">
                          <a:solidFill>
                            <a:srgbClr val="4B2E83"/>
                          </a:solidFill>
                          <a:latin typeface="Cambria Math" panose="02040503050406030204" pitchFamily="18" charset="0"/>
                        </a:rPr>
                        <m:t>𝟏</m:t>
                      </m:r>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None/>
                </a:pPr>
                <a:endParaRPr lang="en-US" sz="4400" dirty="0">
                  <a:solidFill>
                    <a:srgbClr val="4B2E83"/>
                  </a:solidFill>
                </a:endParaRPr>
              </a:p>
              <a:p>
                <a:pPr marL="0" indent="0">
                  <a:buNone/>
                </a:pPr>
                <a:endParaRPr lang="en-US" sz="4400" dirty="0">
                  <a:solidFill>
                    <a:srgbClr val="4B2E83"/>
                  </a:solidFill>
                </a:endParaRPr>
              </a:p>
            </p:txBody>
          </p:sp>
        </mc:Choice>
        <mc:Fallback xmlns="">
          <p:sp>
            <p:nvSpPr>
              <p:cNvPr id="2" name="Text Placeholder 1">
                <a:extLst>
                  <a:ext uri="{FF2B5EF4-FFF2-40B4-BE49-F238E27FC236}">
                    <a16:creationId xmlns:a16="http://schemas.microsoft.com/office/drawing/2014/main" id="{773E6F8A-A0E0-9C47-9C83-617938E39A42}"/>
                  </a:ext>
                </a:extLst>
              </p:cNvPr>
              <p:cNvSpPr>
                <a:spLocks noGrp="1" noRot="1" noChangeAspect="1" noMove="1" noResize="1" noEditPoints="1" noAdjustHandles="1" noChangeArrowheads="1" noChangeShapeType="1" noTextEdit="1"/>
              </p:cNvSpPr>
              <p:nvPr>
                <p:ph type="body" sz="quarter" idx="11"/>
              </p:nvPr>
            </p:nvSpPr>
            <p:spPr>
              <a:xfrm>
                <a:off x="1372368" y="1655319"/>
                <a:ext cx="1748335" cy="991998"/>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60376B5-CBFE-914A-A5C9-95825F251703}"/>
              </a:ext>
            </a:extLst>
          </p:cNvPr>
          <p:cNvSpPr>
            <a:spLocks noGrp="1"/>
          </p:cNvSpPr>
          <p:nvPr>
            <p:ph type="title"/>
          </p:nvPr>
        </p:nvSpPr>
        <p:spPr/>
        <p:txBody>
          <a:bodyPr/>
          <a:lstStyle/>
          <a:p>
            <a:r>
              <a:rPr lang="en-US" altLang="zh-CN" dirty="0"/>
              <a:t>“Big</a:t>
            </a:r>
            <a:r>
              <a:rPr lang="zh-CN" altLang="en-US" dirty="0"/>
              <a:t> </a:t>
            </a:r>
            <a:r>
              <a:rPr lang="en-US" altLang="zh-CN" dirty="0"/>
              <a:t>O”</a:t>
            </a:r>
            <a:r>
              <a:rPr lang="zh-CN" altLang="en-US" dirty="0"/>
              <a:t> </a:t>
            </a:r>
            <a:r>
              <a:rPr lang="en-US" altLang="zh-CN" dirty="0"/>
              <a:t>notation</a:t>
            </a:r>
            <a:endParaRPr lang="en-US" dirty="0"/>
          </a:p>
        </p:txBody>
      </p:sp>
      <mc:AlternateContent xmlns:mc="http://schemas.openxmlformats.org/markup-compatibility/2006" xmlns:a14="http://schemas.microsoft.com/office/drawing/2010/main">
        <mc:Choice Requires="a14">
          <p:sp>
            <p:nvSpPr>
              <p:cNvPr id="4" name="Text Placeholder 1">
                <a:extLst>
                  <a:ext uri="{FF2B5EF4-FFF2-40B4-BE49-F238E27FC236}">
                    <a16:creationId xmlns:a16="http://schemas.microsoft.com/office/drawing/2014/main" id="{93D40C65-E8AE-A74B-AE3E-2E7E4DE9308D}"/>
                  </a:ext>
                </a:extLst>
              </p:cNvPr>
              <p:cNvSpPr txBox="1">
                <a:spLocks/>
              </p:cNvSpPr>
              <p:nvPr/>
            </p:nvSpPr>
            <p:spPr>
              <a:xfrm>
                <a:off x="1372368" y="2728214"/>
                <a:ext cx="1748335"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r>
                        <a:rPr lang="en-US" altLang="zh-CN" sz="4400" b="1" i="1" dirty="0" smtClean="0">
                          <a:solidFill>
                            <a:srgbClr val="4B2E83"/>
                          </a:solidFill>
                          <a:latin typeface="Cambria Math" panose="02040503050406030204" pitchFamily="18" charset="0"/>
                        </a:rPr>
                        <m:t>𝒏</m:t>
                      </m:r>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Font typeface="Lucida Grande"/>
                  <a:buNone/>
                </a:pPr>
                <a:endParaRPr lang="en-US" sz="4400" dirty="0">
                  <a:solidFill>
                    <a:srgbClr val="4B2E83"/>
                  </a:solidFill>
                </a:endParaRPr>
              </a:p>
              <a:p>
                <a:pPr marL="0" indent="0">
                  <a:buFont typeface="Lucida Grande"/>
                  <a:buNone/>
                </a:pPr>
                <a:endParaRPr lang="en-US" sz="4400" dirty="0">
                  <a:solidFill>
                    <a:srgbClr val="4B2E83"/>
                  </a:solidFill>
                </a:endParaRPr>
              </a:p>
            </p:txBody>
          </p:sp>
        </mc:Choice>
        <mc:Fallback xmlns="">
          <p:sp>
            <p:nvSpPr>
              <p:cNvPr id="4" name="Text Placeholder 1">
                <a:extLst>
                  <a:ext uri="{FF2B5EF4-FFF2-40B4-BE49-F238E27FC236}">
                    <a16:creationId xmlns:a16="http://schemas.microsoft.com/office/drawing/2014/main" id="{93D40C65-E8AE-A74B-AE3E-2E7E4DE9308D}"/>
                  </a:ext>
                </a:extLst>
              </p:cNvPr>
              <p:cNvSpPr txBox="1">
                <a:spLocks noRot="1" noChangeAspect="1" noMove="1" noResize="1" noEditPoints="1" noAdjustHandles="1" noChangeArrowheads="1" noChangeShapeType="1" noTextEdit="1"/>
              </p:cNvSpPr>
              <p:nvPr/>
            </p:nvSpPr>
            <p:spPr>
              <a:xfrm>
                <a:off x="1372368" y="2728214"/>
                <a:ext cx="1748335" cy="991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1">
                <a:extLst>
                  <a:ext uri="{FF2B5EF4-FFF2-40B4-BE49-F238E27FC236}">
                    <a16:creationId xmlns:a16="http://schemas.microsoft.com/office/drawing/2014/main" id="{672628EE-EB58-3C49-8F8E-C58B34E273E7}"/>
                  </a:ext>
                </a:extLst>
              </p:cNvPr>
              <p:cNvSpPr txBox="1">
                <a:spLocks/>
              </p:cNvSpPr>
              <p:nvPr/>
            </p:nvSpPr>
            <p:spPr>
              <a:xfrm>
                <a:off x="1489814" y="3799558"/>
                <a:ext cx="1748335"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r>
                        <a:rPr lang="en-US" altLang="zh-CN" sz="4400" b="1" i="1" dirty="0" smtClean="0">
                          <a:solidFill>
                            <a:srgbClr val="4B2E83"/>
                          </a:solidFill>
                          <a:latin typeface="Cambria Math" panose="02040503050406030204" pitchFamily="18" charset="0"/>
                        </a:rPr>
                        <m:t>𝒍𝒈𝒏</m:t>
                      </m:r>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Font typeface="Lucida Grande"/>
                  <a:buNone/>
                </a:pPr>
                <a:endParaRPr lang="en-US" sz="4400" dirty="0">
                  <a:solidFill>
                    <a:srgbClr val="4B2E83"/>
                  </a:solidFill>
                </a:endParaRPr>
              </a:p>
              <a:p>
                <a:pPr marL="0" indent="0">
                  <a:buFont typeface="Lucida Grande"/>
                  <a:buNone/>
                </a:pPr>
                <a:endParaRPr lang="en-US" sz="4400" dirty="0">
                  <a:solidFill>
                    <a:srgbClr val="4B2E83"/>
                  </a:solidFill>
                </a:endParaRPr>
              </a:p>
            </p:txBody>
          </p:sp>
        </mc:Choice>
        <mc:Fallback xmlns="">
          <p:sp>
            <p:nvSpPr>
              <p:cNvPr id="5" name="Text Placeholder 1">
                <a:extLst>
                  <a:ext uri="{FF2B5EF4-FFF2-40B4-BE49-F238E27FC236}">
                    <a16:creationId xmlns:a16="http://schemas.microsoft.com/office/drawing/2014/main" id="{672628EE-EB58-3C49-8F8E-C58B34E273E7}"/>
                  </a:ext>
                </a:extLst>
              </p:cNvPr>
              <p:cNvSpPr txBox="1">
                <a:spLocks noRot="1" noChangeAspect="1" noMove="1" noResize="1" noEditPoints="1" noAdjustHandles="1" noChangeArrowheads="1" noChangeShapeType="1" noTextEdit="1"/>
              </p:cNvSpPr>
              <p:nvPr/>
            </p:nvSpPr>
            <p:spPr>
              <a:xfrm>
                <a:off x="1489814" y="3799558"/>
                <a:ext cx="1748335" cy="991998"/>
              </a:xfrm>
              <a:prstGeom prst="rect">
                <a:avLst/>
              </a:prstGeom>
              <a:blipFill>
                <a:blip r:embed="rId4"/>
                <a:stretch>
                  <a:fillRect l="-5797" r="-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1">
                <a:extLst>
                  <a:ext uri="{FF2B5EF4-FFF2-40B4-BE49-F238E27FC236}">
                    <a16:creationId xmlns:a16="http://schemas.microsoft.com/office/drawing/2014/main" id="{96F2B26F-1874-6B4B-AEAA-69FE7E839E28}"/>
                  </a:ext>
                </a:extLst>
              </p:cNvPr>
              <p:cNvSpPr txBox="1">
                <a:spLocks/>
              </p:cNvSpPr>
              <p:nvPr/>
            </p:nvSpPr>
            <p:spPr>
              <a:xfrm>
                <a:off x="1372368" y="4874004"/>
                <a:ext cx="2570458"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r>
                        <a:rPr lang="en-US" altLang="zh-CN" sz="4400" b="1" i="1" dirty="0" smtClean="0">
                          <a:solidFill>
                            <a:srgbClr val="4B2E83"/>
                          </a:solidFill>
                          <a:latin typeface="Cambria Math" panose="02040503050406030204" pitchFamily="18" charset="0"/>
                        </a:rPr>
                        <m:t>𝒏𝒍𝒈𝒏</m:t>
                      </m:r>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Font typeface="Lucida Grande"/>
                  <a:buNone/>
                </a:pPr>
                <a:endParaRPr lang="en-US" sz="4400" dirty="0">
                  <a:solidFill>
                    <a:srgbClr val="4B2E83"/>
                  </a:solidFill>
                </a:endParaRPr>
              </a:p>
              <a:p>
                <a:pPr marL="0" indent="0">
                  <a:buFont typeface="Lucida Grande"/>
                  <a:buNone/>
                </a:pPr>
                <a:endParaRPr lang="en-US" sz="4400" dirty="0">
                  <a:solidFill>
                    <a:srgbClr val="4B2E83"/>
                  </a:solidFill>
                </a:endParaRPr>
              </a:p>
            </p:txBody>
          </p:sp>
        </mc:Choice>
        <mc:Fallback xmlns="">
          <p:sp>
            <p:nvSpPr>
              <p:cNvPr id="6" name="Text Placeholder 1">
                <a:extLst>
                  <a:ext uri="{FF2B5EF4-FFF2-40B4-BE49-F238E27FC236}">
                    <a16:creationId xmlns:a16="http://schemas.microsoft.com/office/drawing/2014/main" id="{96F2B26F-1874-6B4B-AEAA-69FE7E839E28}"/>
                  </a:ext>
                </a:extLst>
              </p:cNvPr>
              <p:cNvSpPr txBox="1">
                <a:spLocks noRot="1" noChangeAspect="1" noMove="1" noResize="1" noEditPoints="1" noAdjustHandles="1" noChangeArrowheads="1" noChangeShapeType="1" noTextEdit="1"/>
              </p:cNvSpPr>
              <p:nvPr/>
            </p:nvSpPr>
            <p:spPr>
              <a:xfrm>
                <a:off x="1372368" y="4874004"/>
                <a:ext cx="2570458" cy="991998"/>
              </a:xfrm>
              <a:prstGeom prst="rect">
                <a:avLst/>
              </a:prstGeom>
              <a:blipFill>
                <a:blip r:embed="rId5"/>
                <a:stretch>
                  <a:fillRect r="-197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DC1CA29-7A05-324B-8F91-CF913807EBDF}"/>
              </a:ext>
            </a:extLst>
          </p:cNvPr>
          <p:cNvSpPr txBox="1"/>
          <p:nvPr/>
        </p:nvSpPr>
        <p:spPr>
          <a:xfrm>
            <a:off x="5080212" y="2359709"/>
            <a:ext cx="1178528" cy="584775"/>
          </a:xfrm>
          <a:prstGeom prst="rect">
            <a:avLst/>
          </a:prstGeom>
          <a:noFill/>
        </p:spPr>
        <p:txBody>
          <a:bodyPr wrap="none" rtlCol="0">
            <a:spAutoFit/>
          </a:bodyPr>
          <a:lstStyle/>
          <a:p>
            <a:r>
              <a:rPr lang="en-US" altLang="zh-CN" sz="3200" b="1" dirty="0">
                <a:solidFill>
                  <a:srgbClr val="00B0F0"/>
                </a:solidFill>
              </a:rPr>
              <a:t>Space</a:t>
            </a:r>
            <a:endParaRPr lang="en-US" sz="3200" b="1" dirty="0">
              <a:solidFill>
                <a:srgbClr val="00B0F0"/>
              </a:solidFill>
            </a:endParaRPr>
          </a:p>
        </p:txBody>
      </p:sp>
      <p:sp>
        <p:nvSpPr>
          <p:cNvPr id="18" name="TextBox 17">
            <a:extLst>
              <a:ext uri="{FF2B5EF4-FFF2-40B4-BE49-F238E27FC236}">
                <a16:creationId xmlns:a16="http://schemas.microsoft.com/office/drawing/2014/main" id="{CFA0E312-73EE-D742-8977-7908BB70A2F8}"/>
              </a:ext>
            </a:extLst>
          </p:cNvPr>
          <p:cNvSpPr txBox="1"/>
          <p:nvPr/>
        </p:nvSpPr>
        <p:spPr>
          <a:xfrm>
            <a:off x="5080212" y="3283245"/>
            <a:ext cx="2723631" cy="584775"/>
          </a:xfrm>
          <a:prstGeom prst="rect">
            <a:avLst/>
          </a:prstGeom>
          <a:noFill/>
        </p:spPr>
        <p:txBody>
          <a:bodyPr wrap="none" rtlCol="0">
            <a:spAutoFit/>
          </a:bodyPr>
          <a:lstStyle/>
          <a:p>
            <a:r>
              <a:rPr lang="en-US" altLang="zh-CN" sz="3200" b="1" dirty="0">
                <a:solidFill>
                  <a:srgbClr val="00B0F0"/>
                </a:solidFill>
              </a:rPr>
              <a:t>Execution</a:t>
            </a:r>
            <a:r>
              <a:rPr lang="zh-CN" altLang="en-US" sz="3200" b="1" dirty="0">
                <a:solidFill>
                  <a:srgbClr val="00B0F0"/>
                </a:solidFill>
              </a:rPr>
              <a:t> </a:t>
            </a:r>
            <a:r>
              <a:rPr lang="en-US" altLang="zh-CN" sz="3200" b="1" dirty="0">
                <a:solidFill>
                  <a:srgbClr val="00B0F0"/>
                </a:solidFill>
              </a:rPr>
              <a:t>time</a:t>
            </a:r>
            <a:endParaRPr lang="en-US" sz="3200" b="1" dirty="0">
              <a:solidFill>
                <a:srgbClr val="00B0F0"/>
              </a:solidFill>
            </a:endParaRPr>
          </a:p>
        </p:txBody>
      </p:sp>
      <mc:AlternateContent xmlns:mc="http://schemas.openxmlformats.org/markup-compatibility/2006" xmlns:a14="http://schemas.microsoft.com/office/drawing/2010/main">
        <mc:Choice Requires="a14">
          <p:sp>
            <p:nvSpPr>
              <p:cNvPr id="19" name="Text Placeholder 1">
                <a:extLst>
                  <a:ext uri="{FF2B5EF4-FFF2-40B4-BE49-F238E27FC236}">
                    <a16:creationId xmlns:a16="http://schemas.microsoft.com/office/drawing/2014/main" id="{4EF92146-DCEC-FE42-BBF5-8FD839481714}"/>
                  </a:ext>
                </a:extLst>
              </p:cNvPr>
              <p:cNvSpPr txBox="1">
                <a:spLocks/>
              </p:cNvSpPr>
              <p:nvPr/>
            </p:nvSpPr>
            <p:spPr>
              <a:xfrm>
                <a:off x="1061973" y="5870196"/>
                <a:ext cx="2570458"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sSup>
                        <m:sSupPr>
                          <m:ctrlPr>
                            <a:rPr lang="en-US" altLang="zh-CN" sz="4400" i="1" dirty="0" smtClean="0">
                              <a:solidFill>
                                <a:srgbClr val="4B2E83"/>
                              </a:solidFill>
                              <a:latin typeface="Cambria Math" panose="02040503050406030204" pitchFamily="18" charset="0"/>
                            </a:rPr>
                          </m:ctrlPr>
                        </m:sSupPr>
                        <m:e>
                          <m:r>
                            <a:rPr lang="en-US" altLang="zh-CN" sz="4400" b="1" i="1" dirty="0" smtClean="0">
                              <a:solidFill>
                                <a:srgbClr val="4B2E83"/>
                              </a:solidFill>
                              <a:latin typeface="Cambria Math" panose="02040503050406030204" pitchFamily="18" charset="0"/>
                            </a:rPr>
                            <m:t>𝒏</m:t>
                          </m:r>
                        </m:e>
                        <m:sup>
                          <m:r>
                            <a:rPr lang="en-US" altLang="zh-CN" sz="4400" b="1" i="1" dirty="0" smtClean="0">
                              <a:solidFill>
                                <a:srgbClr val="4B2E83"/>
                              </a:solidFill>
                              <a:latin typeface="Cambria Math" panose="02040503050406030204" pitchFamily="18" charset="0"/>
                            </a:rPr>
                            <m:t>𝟐</m:t>
                          </m:r>
                        </m:sup>
                      </m:sSup>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Font typeface="Lucida Grande"/>
                  <a:buNone/>
                </a:pPr>
                <a:endParaRPr lang="en-US" sz="4400" dirty="0">
                  <a:solidFill>
                    <a:srgbClr val="4B2E83"/>
                  </a:solidFill>
                </a:endParaRPr>
              </a:p>
              <a:p>
                <a:pPr marL="0" indent="0">
                  <a:buFont typeface="Lucida Grande"/>
                  <a:buNone/>
                </a:pPr>
                <a:endParaRPr lang="en-US" sz="4400" dirty="0">
                  <a:solidFill>
                    <a:srgbClr val="4B2E83"/>
                  </a:solidFill>
                </a:endParaRPr>
              </a:p>
            </p:txBody>
          </p:sp>
        </mc:Choice>
        <mc:Fallback xmlns="">
          <p:sp>
            <p:nvSpPr>
              <p:cNvPr id="19" name="Text Placeholder 1">
                <a:extLst>
                  <a:ext uri="{FF2B5EF4-FFF2-40B4-BE49-F238E27FC236}">
                    <a16:creationId xmlns:a16="http://schemas.microsoft.com/office/drawing/2014/main" id="{4EF92146-DCEC-FE42-BBF5-8FD839481714}"/>
                  </a:ext>
                </a:extLst>
              </p:cNvPr>
              <p:cNvSpPr txBox="1">
                <a:spLocks noRot="1" noChangeAspect="1" noMove="1" noResize="1" noEditPoints="1" noAdjustHandles="1" noChangeArrowheads="1" noChangeShapeType="1" noTextEdit="1"/>
              </p:cNvSpPr>
              <p:nvPr/>
            </p:nvSpPr>
            <p:spPr>
              <a:xfrm>
                <a:off x="1061973" y="5870196"/>
                <a:ext cx="2570458" cy="991998"/>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05B7B36-8480-2444-8414-E799843E4AB8}"/>
              </a:ext>
            </a:extLst>
          </p:cNvPr>
          <p:cNvSpPr txBox="1"/>
          <p:nvPr/>
        </p:nvSpPr>
        <p:spPr>
          <a:xfrm>
            <a:off x="5080212" y="4206781"/>
            <a:ext cx="3562963" cy="584775"/>
          </a:xfrm>
          <a:prstGeom prst="rect">
            <a:avLst/>
          </a:prstGeom>
          <a:noFill/>
        </p:spPr>
        <p:txBody>
          <a:bodyPr wrap="none" rtlCol="0">
            <a:spAutoFit/>
          </a:bodyPr>
          <a:lstStyle/>
          <a:p>
            <a:r>
              <a:rPr lang="en-US" altLang="zh-CN" sz="3200" b="1" dirty="0">
                <a:solidFill>
                  <a:srgbClr val="00B0F0"/>
                </a:solidFill>
              </a:rPr>
              <a:t>Worst</a:t>
            </a:r>
            <a:r>
              <a:rPr lang="zh-CN" altLang="en-US" sz="3200" b="1" dirty="0">
                <a:solidFill>
                  <a:srgbClr val="00B0F0"/>
                </a:solidFill>
              </a:rPr>
              <a:t> </a:t>
            </a:r>
            <a:r>
              <a:rPr lang="en-US" altLang="zh-CN" sz="3200" b="1" dirty="0">
                <a:solidFill>
                  <a:srgbClr val="00B0F0"/>
                </a:solidFill>
              </a:rPr>
              <a:t>case</a:t>
            </a:r>
            <a:r>
              <a:rPr lang="zh-CN" altLang="en-US" sz="3200" b="1" dirty="0">
                <a:solidFill>
                  <a:srgbClr val="00B0F0"/>
                </a:solidFill>
              </a:rPr>
              <a:t> </a:t>
            </a:r>
            <a:r>
              <a:rPr lang="en-US" altLang="zh-CN" sz="3200" b="1" dirty="0">
                <a:solidFill>
                  <a:srgbClr val="00B0F0"/>
                </a:solidFill>
              </a:rPr>
              <a:t>scenario</a:t>
            </a:r>
            <a:endParaRPr lang="en-US" sz="3200" b="1" dirty="0">
              <a:solidFill>
                <a:srgbClr val="00B0F0"/>
              </a:solidFill>
            </a:endParaRPr>
          </a:p>
        </p:txBody>
      </p:sp>
    </p:spTree>
    <p:extLst>
      <p:ext uri="{BB962C8B-B14F-4D97-AF65-F5344CB8AC3E}">
        <p14:creationId xmlns:p14="http://schemas.microsoft.com/office/powerpoint/2010/main" val="161714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73E6F8A-A0E0-9C47-9C83-617938E39A42}"/>
                  </a:ext>
                </a:extLst>
              </p:cNvPr>
              <p:cNvSpPr>
                <a:spLocks noGrp="1"/>
              </p:cNvSpPr>
              <p:nvPr>
                <p:ph type="body" sz="quarter" idx="11"/>
              </p:nvPr>
            </p:nvSpPr>
            <p:spPr>
              <a:xfrm>
                <a:off x="1330422" y="1670262"/>
                <a:ext cx="1748335" cy="991998"/>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sz="4400" i="1" dirty="0" smtClean="0">
                          <a:latin typeface="Cambria Math" panose="02040503050406030204" pitchFamily="18" charset="0"/>
                        </a:rPr>
                        <m:t>𝑂</m:t>
                      </m:r>
                      <m:r>
                        <a:rPr lang="en-US" altLang="zh-CN" sz="4400" i="1" dirty="0" smtClean="0">
                          <a:latin typeface="Cambria Math" panose="02040503050406030204" pitchFamily="18" charset="0"/>
                        </a:rPr>
                        <m:t>(</m:t>
                      </m:r>
                      <m:r>
                        <a:rPr lang="en-US" altLang="zh-CN" sz="4400" b="1" i="1" dirty="0" smtClean="0">
                          <a:solidFill>
                            <a:srgbClr val="E18344"/>
                          </a:solidFill>
                          <a:latin typeface="Cambria Math" panose="02040503050406030204" pitchFamily="18" charset="0"/>
                        </a:rPr>
                        <m:t>𝒏</m:t>
                      </m:r>
                      <m:r>
                        <a:rPr lang="en-US" altLang="zh-CN" sz="4400" i="1" dirty="0" smtClean="0">
                          <a:latin typeface="Cambria Math" panose="02040503050406030204" pitchFamily="18" charset="0"/>
                        </a:rPr>
                        <m:t>)</m:t>
                      </m:r>
                    </m:oMath>
                  </m:oMathPara>
                </a14:m>
                <a:endParaRPr lang="en-US" altLang="zh-CN" sz="4400" dirty="0"/>
              </a:p>
              <a:p>
                <a:pPr marL="0" indent="0">
                  <a:buNone/>
                </a:pPr>
                <a:endParaRPr lang="en-US" sz="4400" dirty="0"/>
              </a:p>
              <a:p>
                <a:pPr marL="0" indent="0">
                  <a:buNone/>
                </a:pPr>
                <a:endParaRPr lang="en-US" sz="4400" dirty="0"/>
              </a:p>
            </p:txBody>
          </p:sp>
        </mc:Choice>
        <mc:Fallback xmlns="">
          <p:sp>
            <p:nvSpPr>
              <p:cNvPr id="2" name="Text Placeholder 1">
                <a:extLst>
                  <a:ext uri="{FF2B5EF4-FFF2-40B4-BE49-F238E27FC236}">
                    <a16:creationId xmlns:a16="http://schemas.microsoft.com/office/drawing/2014/main" id="{773E6F8A-A0E0-9C47-9C83-617938E39A42}"/>
                  </a:ext>
                </a:extLst>
              </p:cNvPr>
              <p:cNvSpPr>
                <a:spLocks noGrp="1" noRot="1" noChangeAspect="1" noMove="1" noResize="1" noEditPoints="1" noAdjustHandles="1" noChangeArrowheads="1" noChangeShapeType="1" noTextEdit="1"/>
              </p:cNvSpPr>
              <p:nvPr>
                <p:ph type="body" sz="quarter" idx="11"/>
              </p:nvPr>
            </p:nvSpPr>
            <p:spPr>
              <a:xfrm>
                <a:off x="1330422" y="1670262"/>
                <a:ext cx="1748335" cy="99199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Placeholder 1">
                <a:extLst>
                  <a:ext uri="{FF2B5EF4-FFF2-40B4-BE49-F238E27FC236}">
                    <a16:creationId xmlns:a16="http://schemas.microsoft.com/office/drawing/2014/main" id="{93D40C65-E8AE-A74B-AE3E-2E7E4DE9308D}"/>
                  </a:ext>
                </a:extLst>
              </p:cNvPr>
              <p:cNvSpPr txBox="1">
                <a:spLocks/>
              </p:cNvSpPr>
              <p:nvPr/>
            </p:nvSpPr>
            <p:spPr>
              <a:xfrm>
                <a:off x="1330422" y="2743157"/>
                <a:ext cx="1748335"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latin typeface="Cambria Math" panose="02040503050406030204" pitchFamily="18" charset="0"/>
                        </a:rPr>
                        <m:t>𝑂</m:t>
                      </m:r>
                      <m:r>
                        <a:rPr lang="en-US" altLang="zh-CN" sz="4400" i="1" dirty="0" smtClean="0">
                          <a:latin typeface="Cambria Math" panose="02040503050406030204" pitchFamily="18" charset="0"/>
                        </a:rPr>
                        <m:t>(</m:t>
                      </m:r>
                      <m:r>
                        <a:rPr lang="en-US" altLang="zh-CN" sz="4400" b="1" i="1" dirty="0" smtClean="0">
                          <a:solidFill>
                            <a:srgbClr val="E18344"/>
                          </a:solidFill>
                          <a:latin typeface="Cambria Math" panose="02040503050406030204" pitchFamily="18" charset="0"/>
                        </a:rPr>
                        <m:t>𝟏</m:t>
                      </m:r>
                      <m:r>
                        <a:rPr lang="en-US" altLang="zh-CN" sz="4400" i="1" dirty="0" smtClean="0">
                          <a:latin typeface="Cambria Math" panose="02040503050406030204" pitchFamily="18" charset="0"/>
                        </a:rPr>
                        <m:t>)</m:t>
                      </m:r>
                    </m:oMath>
                  </m:oMathPara>
                </a14:m>
                <a:endParaRPr lang="en-US" altLang="zh-CN" sz="4400" dirty="0"/>
              </a:p>
              <a:p>
                <a:pPr marL="0" indent="0">
                  <a:buFont typeface="Lucida Grande"/>
                  <a:buNone/>
                </a:pPr>
                <a:endParaRPr lang="en-US" sz="4400" dirty="0"/>
              </a:p>
              <a:p>
                <a:pPr marL="0" indent="0">
                  <a:buFont typeface="Lucida Grande"/>
                  <a:buNone/>
                </a:pPr>
                <a:endParaRPr lang="en-US" sz="4400" dirty="0"/>
              </a:p>
            </p:txBody>
          </p:sp>
        </mc:Choice>
        <mc:Fallback xmlns="">
          <p:sp>
            <p:nvSpPr>
              <p:cNvPr id="4" name="Text Placeholder 1">
                <a:extLst>
                  <a:ext uri="{FF2B5EF4-FFF2-40B4-BE49-F238E27FC236}">
                    <a16:creationId xmlns:a16="http://schemas.microsoft.com/office/drawing/2014/main" id="{93D40C65-E8AE-A74B-AE3E-2E7E4DE9308D}"/>
                  </a:ext>
                </a:extLst>
              </p:cNvPr>
              <p:cNvSpPr txBox="1">
                <a:spLocks noRot="1" noChangeAspect="1" noMove="1" noResize="1" noEditPoints="1" noAdjustHandles="1" noChangeArrowheads="1" noChangeShapeType="1" noTextEdit="1"/>
              </p:cNvSpPr>
              <p:nvPr/>
            </p:nvSpPr>
            <p:spPr>
              <a:xfrm>
                <a:off x="1330422" y="2743157"/>
                <a:ext cx="1748335" cy="991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1">
                <a:extLst>
                  <a:ext uri="{FF2B5EF4-FFF2-40B4-BE49-F238E27FC236}">
                    <a16:creationId xmlns:a16="http://schemas.microsoft.com/office/drawing/2014/main" id="{672628EE-EB58-3C49-8F8E-C58B34E273E7}"/>
                  </a:ext>
                </a:extLst>
              </p:cNvPr>
              <p:cNvSpPr txBox="1">
                <a:spLocks/>
              </p:cNvSpPr>
              <p:nvPr/>
            </p:nvSpPr>
            <p:spPr>
              <a:xfrm>
                <a:off x="1447868" y="3814501"/>
                <a:ext cx="1748335"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latin typeface="Cambria Math" panose="02040503050406030204" pitchFamily="18" charset="0"/>
                        </a:rPr>
                        <m:t>𝑂</m:t>
                      </m:r>
                      <m:r>
                        <a:rPr lang="en-US" altLang="zh-CN" sz="4400" i="1" dirty="0" smtClean="0">
                          <a:latin typeface="Cambria Math" panose="02040503050406030204" pitchFamily="18" charset="0"/>
                        </a:rPr>
                        <m:t>(</m:t>
                      </m:r>
                      <m:r>
                        <a:rPr lang="en-US" altLang="zh-CN" sz="4400" b="1" i="1" dirty="0" smtClean="0">
                          <a:solidFill>
                            <a:srgbClr val="E18344"/>
                          </a:solidFill>
                          <a:latin typeface="Cambria Math" panose="02040503050406030204" pitchFamily="18" charset="0"/>
                        </a:rPr>
                        <m:t>𝒍𝒈𝒏</m:t>
                      </m:r>
                      <m:r>
                        <a:rPr lang="en-US" altLang="zh-CN" sz="4400" i="1" dirty="0" smtClean="0">
                          <a:latin typeface="Cambria Math" panose="02040503050406030204" pitchFamily="18" charset="0"/>
                        </a:rPr>
                        <m:t>)</m:t>
                      </m:r>
                    </m:oMath>
                  </m:oMathPara>
                </a14:m>
                <a:endParaRPr lang="en-US" altLang="zh-CN" sz="4400" dirty="0"/>
              </a:p>
              <a:p>
                <a:pPr marL="0" indent="0">
                  <a:buFont typeface="Lucida Grande"/>
                  <a:buNone/>
                </a:pPr>
                <a:endParaRPr lang="en-US" sz="4400" dirty="0"/>
              </a:p>
              <a:p>
                <a:pPr marL="0" indent="0">
                  <a:buFont typeface="Lucida Grande"/>
                  <a:buNone/>
                </a:pPr>
                <a:endParaRPr lang="en-US" sz="4400" dirty="0"/>
              </a:p>
            </p:txBody>
          </p:sp>
        </mc:Choice>
        <mc:Fallback xmlns="">
          <p:sp>
            <p:nvSpPr>
              <p:cNvPr id="5" name="Text Placeholder 1">
                <a:extLst>
                  <a:ext uri="{FF2B5EF4-FFF2-40B4-BE49-F238E27FC236}">
                    <a16:creationId xmlns:a16="http://schemas.microsoft.com/office/drawing/2014/main" id="{672628EE-EB58-3C49-8F8E-C58B34E273E7}"/>
                  </a:ext>
                </a:extLst>
              </p:cNvPr>
              <p:cNvSpPr txBox="1">
                <a:spLocks noRot="1" noChangeAspect="1" noMove="1" noResize="1" noEditPoints="1" noAdjustHandles="1" noChangeArrowheads="1" noChangeShapeType="1" noTextEdit="1"/>
              </p:cNvSpPr>
              <p:nvPr/>
            </p:nvSpPr>
            <p:spPr>
              <a:xfrm>
                <a:off x="1447868" y="3814501"/>
                <a:ext cx="1748335" cy="991998"/>
              </a:xfrm>
              <a:prstGeom prst="rect">
                <a:avLst/>
              </a:prstGeom>
              <a:blipFill>
                <a:blip r:embed="rId4"/>
                <a:stretch>
                  <a:fillRect l="-5797" r="-23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1">
                <a:extLst>
                  <a:ext uri="{FF2B5EF4-FFF2-40B4-BE49-F238E27FC236}">
                    <a16:creationId xmlns:a16="http://schemas.microsoft.com/office/drawing/2014/main" id="{96F2B26F-1874-6B4B-AEAA-69FE7E839E28}"/>
                  </a:ext>
                </a:extLst>
              </p:cNvPr>
              <p:cNvSpPr txBox="1">
                <a:spLocks/>
              </p:cNvSpPr>
              <p:nvPr/>
            </p:nvSpPr>
            <p:spPr>
              <a:xfrm>
                <a:off x="1330422" y="4888947"/>
                <a:ext cx="2570458"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latin typeface="Cambria Math" panose="02040503050406030204" pitchFamily="18" charset="0"/>
                        </a:rPr>
                        <m:t>𝑂</m:t>
                      </m:r>
                      <m:r>
                        <a:rPr lang="en-US" altLang="zh-CN" sz="4400" i="1" dirty="0" smtClean="0">
                          <a:latin typeface="Cambria Math" panose="02040503050406030204" pitchFamily="18" charset="0"/>
                        </a:rPr>
                        <m:t>(</m:t>
                      </m:r>
                      <m:r>
                        <a:rPr lang="en-US" altLang="zh-CN" sz="4400" b="1" i="1" dirty="0" smtClean="0">
                          <a:solidFill>
                            <a:srgbClr val="E18344"/>
                          </a:solidFill>
                          <a:latin typeface="Cambria Math" panose="02040503050406030204" pitchFamily="18" charset="0"/>
                        </a:rPr>
                        <m:t>𝒏𝒍𝒈𝒏</m:t>
                      </m:r>
                      <m:r>
                        <a:rPr lang="en-US" altLang="zh-CN" sz="4400" i="1" dirty="0" smtClean="0">
                          <a:latin typeface="Cambria Math" panose="02040503050406030204" pitchFamily="18" charset="0"/>
                        </a:rPr>
                        <m:t>)</m:t>
                      </m:r>
                    </m:oMath>
                  </m:oMathPara>
                </a14:m>
                <a:endParaRPr lang="en-US" altLang="zh-CN" sz="4400" dirty="0"/>
              </a:p>
              <a:p>
                <a:pPr marL="0" indent="0">
                  <a:buFont typeface="Lucida Grande"/>
                  <a:buNone/>
                </a:pPr>
                <a:endParaRPr lang="en-US" sz="4400" dirty="0"/>
              </a:p>
              <a:p>
                <a:pPr marL="0" indent="0">
                  <a:buFont typeface="Lucida Grande"/>
                  <a:buNone/>
                </a:pPr>
                <a:endParaRPr lang="en-US" sz="4400" dirty="0"/>
              </a:p>
            </p:txBody>
          </p:sp>
        </mc:Choice>
        <mc:Fallback xmlns="">
          <p:sp>
            <p:nvSpPr>
              <p:cNvPr id="6" name="Text Placeholder 1">
                <a:extLst>
                  <a:ext uri="{FF2B5EF4-FFF2-40B4-BE49-F238E27FC236}">
                    <a16:creationId xmlns:a16="http://schemas.microsoft.com/office/drawing/2014/main" id="{96F2B26F-1874-6B4B-AEAA-69FE7E839E28}"/>
                  </a:ext>
                </a:extLst>
              </p:cNvPr>
              <p:cNvSpPr txBox="1">
                <a:spLocks noRot="1" noChangeAspect="1" noMove="1" noResize="1" noEditPoints="1" noAdjustHandles="1" noChangeArrowheads="1" noChangeShapeType="1" noTextEdit="1"/>
              </p:cNvSpPr>
              <p:nvPr/>
            </p:nvSpPr>
            <p:spPr>
              <a:xfrm>
                <a:off x="1330422" y="4888947"/>
                <a:ext cx="2570458" cy="991998"/>
              </a:xfrm>
              <a:prstGeom prst="rect">
                <a:avLst/>
              </a:prstGeom>
              <a:blipFill>
                <a:blip r:embed="rId5"/>
                <a:stretch>
                  <a:fillRect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A2933C-F506-FC4B-A15E-DCA03318DD5E}"/>
                  </a:ext>
                </a:extLst>
              </p:cNvPr>
              <p:cNvSpPr txBox="1"/>
              <p:nvPr/>
            </p:nvSpPr>
            <p:spPr>
              <a:xfrm>
                <a:off x="4001090" y="1838935"/>
                <a:ext cx="4128310" cy="904222"/>
              </a:xfrm>
              <a:prstGeom prst="rect">
                <a:avLst/>
              </a:prstGeom>
              <a:noFill/>
            </p:spPr>
            <p:txBody>
              <a:bodyPr wrap="none" rtlCol="0">
                <a:spAutoFit/>
              </a:bodyPr>
              <a:lstStyle/>
              <a:p>
                <a:r>
                  <a:rPr lang="en-US" altLang="zh-CN" sz="2400" b="1" i="1" dirty="0">
                    <a:solidFill>
                      <a:srgbClr val="E18344"/>
                    </a:solidFill>
                  </a:rPr>
                  <a:t>Speed</a:t>
                </a:r>
                <a:r>
                  <a:rPr lang="zh-CN" altLang="en-US" sz="2400" b="1" i="1" dirty="0">
                    <a:solidFill>
                      <a:srgbClr val="E18344"/>
                    </a:solidFill>
                  </a:rPr>
                  <a:t> </a:t>
                </a:r>
                <a:r>
                  <a:rPr lang="en-US" altLang="zh-CN" sz="2400" b="1" i="1" dirty="0">
                    <a:solidFill>
                      <a:srgbClr val="E18344"/>
                    </a:solidFill>
                  </a:rPr>
                  <a:t>of</a:t>
                </a:r>
                <a:r>
                  <a:rPr lang="zh-CN" altLang="en-US" sz="2400" b="1" i="1" dirty="0">
                    <a:solidFill>
                      <a:srgbClr val="E18344"/>
                    </a:solidFill>
                  </a:rPr>
                  <a:t> </a:t>
                </a:r>
                <a:r>
                  <a:rPr lang="en-US" altLang="zh-CN" sz="2400" b="1" i="1" dirty="0">
                    <a:solidFill>
                      <a:srgbClr val="E18344"/>
                    </a:solidFill>
                  </a:rPr>
                  <a:t>increase</a:t>
                </a:r>
                <a:r>
                  <a:rPr lang="zh-CN" altLang="en-US" sz="2400" b="1" i="1" dirty="0">
                    <a:solidFill>
                      <a:srgbClr val="E18344"/>
                    </a:solidFill>
                  </a:rPr>
                  <a:t> </a:t>
                </a:r>
                <a:r>
                  <a:rPr lang="en-US" altLang="zh-CN" sz="2400" b="1" i="1" dirty="0">
                    <a:solidFill>
                      <a:srgbClr val="E18344"/>
                    </a:solidFill>
                  </a:rPr>
                  <a:t>as</a:t>
                </a:r>
                <a:r>
                  <a:rPr lang="zh-CN" altLang="en-US" sz="2400" b="1" i="1" dirty="0">
                    <a:solidFill>
                      <a:srgbClr val="E18344"/>
                    </a:solidFill>
                  </a:rPr>
                  <a:t> </a:t>
                </a:r>
                <a14:m>
                  <m:oMath xmlns:m="http://schemas.openxmlformats.org/officeDocument/2006/math">
                    <m:r>
                      <a:rPr lang="en-US" altLang="zh-CN" sz="5400" b="1" i="1" dirty="0" smtClean="0">
                        <a:solidFill>
                          <a:srgbClr val="E18344"/>
                        </a:solidFill>
                        <a:latin typeface="Cambria Math" panose="02040503050406030204" pitchFamily="18" charset="0"/>
                      </a:rPr>
                      <m:t>𝒏</m:t>
                    </m:r>
                  </m:oMath>
                </a14:m>
                <a:r>
                  <a:rPr lang="zh-CN" altLang="en-US" sz="2400" b="1" i="1" dirty="0">
                    <a:solidFill>
                      <a:srgbClr val="E18344"/>
                    </a:solidFill>
                  </a:rPr>
                  <a:t> </a:t>
                </a:r>
                <a:r>
                  <a:rPr lang="en-US" altLang="zh-CN" sz="2400" b="1" i="1" dirty="0">
                    <a:solidFill>
                      <a:srgbClr val="E18344"/>
                    </a:solidFill>
                  </a:rPr>
                  <a:t>grows</a:t>
                </a:r>
                <a:endParaRPr lang="en-US" sz="2400" b="1" i="1" dirty="0">
                  <a:solidFill>
                    <a:srgbClr val="E18344"/>
                  </a:solidFill>
                </a:endParaRPr>
              </a:p>
            </p:txBody>
          </p:sp>
        </mc:Choice>
        <mc:Fallback xmlns="">
          <p:sp>
            <p:nvSpPr>
              <p:cNvPr id="15" name="TextBox 14">
                <a:extLst>
                  <a:ext uri="{FF2B5EF4-FFF2-40B4-BE49-F238E27FC236}">
                    <a16:creationId xmlns:a16="http://schemas.microsoft.com/office/drawing/2014/main" id="{54A2933C-F506-FC4B-A15E-DCA03318DD5E}"/>
                  </a:ext>
                </a:extLst>
              </p:cNvPr>
              <p:cNvSpPr txBox="1">
                <a:spLocks noRot="1" noChangeAspect="1" noMove="1" noResize="1" noEditPoints="1" noAdjustHandles="1" noChangeArrowheads="1" noChangeShapeType="1" noTextEdit="1"/>
              </p:cNvSpPr>
              <p:nvPr/>
            </p:nvSpPr>
            <p:spPr>
              <a:xfrm>
                <a:off x="4001090" y="1838935"/>
                <a:ext cx="4128310" cy="904222"/>
              </a:xfrm>
              <a:prstGeom prst="rect">
                <a:avLst/>
              </a:prstGeom>
              <a:blipFill>
                <a:blip r:embed="rId6"/>
                <a:stretch>
                  <a:fillRect l="-2141" r="-1223" b="-5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Placeholder 1">
                <a:extLst>
                  <a:ext uri="{FF2B5EF4-FFF2-40B4-BE49-F238E27FC236}">
                    <a16:creationId xmlns:a16="http://schemas.microsoft.com/office/drawing/2014/main" id="{BBB16C73-D8DB-B545-9652-2CC30D48EDA5}"/>
                  </a:ext>
                </a:extLst>
              </p:cNvPr>
              <p:cNvSpPr txBox="1">
                <a:spLocks/>
              </p:cNvSpPr>
              <p:nvPr/>
            </p:nvSpPr>
            <p:spPr>
              <a:xfrm>
                <a:off x="1061973" y="5870196"/>
                <a:ext cx="2570458"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sSup>
                        <m:sSupPr>
                          <m:ctrlPr>
                            <a:rPr lang="en-US" altLang="zh-CN" sz="4400" i="1" dirty="0" smtClean="0">
                              <a:solidFill>
                                <a:srgbClr val="E18344"/>
                              </a:solidFill>
                              <a:latin typeface="Cambria Math" panose="02040503050406030204" pitchFamily="18" charset="0"/>
                            </a:rPr>
                          </m:ctrlPr>
                        </m:sSupPr>
                        <m:e>
                          <m:r>
                            <a:rPr lang="en-US" altLang="zh-CN" sz="4400" b="1" i="1" dirty="0" smtClean="0">
                              <a:solidFill>
                                <a:srgbClr val="E18344"/>
                              </a:solidFill>
                              <a:latin typeface="Cambria Math" panose="02040503050406030204" pitchFamily="18" charset="0"/>
                            </a:rPr>
                            <m:t>𝒏</m:t>
                          </m:r>
                        </m:e>
                        <m:sup>
                          <m:r>
                            <a:rPr lang="en-US" altLang="zh-CN" sz="4400" b="1" i="1" dirty="0" smtClean="0">
                              <a:solidFill>
                                <a:srgbClr val="E18344"/>
                              </a:solidFill>
                              <a:latin typeface="Cambria Math" panose="02040503050406030204" pitchFamily="18" charset="0"/>
                            </a:rPr>
                            <m:t>𝟐</m:t>
                          </m:r>
                        </m:sup>
                      </m:sSup>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Font typeface="Lucida Grande"/>
                  <a:buNone/>
                </a:pPr>
                <a:endParaRPr lang="en-US" sz="4400" dirty="0">
                  <a:solidFill>
                    <a:srgbClr val="4B2E83"/>
                  </a:solidFill>
                </a:endParaRPr>
              </a:p>
              <a:p>
                <a:pPr marL="0" indent="0">
                  <a:buFont typeface="Lucida Grande"/>
                  <a:buNone/>
                </a:pPr>
                <a:endParaRPr lang="en-US" sz="4400" dirty="0">
                  <a:solidFill>
                    <a:srgbClr val="4B2E83"/>
                  </a:solidFill>
                </a:endParaRPr>
              </a:p>
            </p:txBody>
          </p:sp>
        </mc:Choice>
        <mc:Fallback xmlns="">
          <p:sp>
            <p:nvSpPr>
              <p:cNvPr id="16" name="Text Placeholder 1">
                <a:extLst>
                  <a:ext uri="{FF2B5EF4-FFF2-40B4-BE49-F238E27FC236}">
                    <a16:creationId xmlns:a16="http://schemas.microsoft.com/office/drawing/2014/main" id="{BBB16C73-D8DB-B545-9652-2CC30D48EDA5}"/>
                  </a:ext>
                </a:extLst>
              </p:cNvPr>
              <p:cNvSpPr txBox="1">
                <a:spLocks noRot="1" noChangeAspect="1" noMove="1" noResize="1" noEditPoints="1" noAdjustHandles="1" noChangeArrowheads="1" noChangeShapeType="1" noTextEdit="1"/>
              </p:cNvSpPr>
              <p:nvPr/>
            </p:nvSpPr>
            <p:spPr>
              <a:xfrm>
                <a:off x="1061973" y="5870196"/>
                <a:ext cx="2570458" cy="991998"/>
              </a:xfrm>
              <a:prstGeom prst="rect">
                <a:avLst/>
              </a:prstGeom>
              <a:blipFill>
                <a:blip r:embed="rId7"/>
                <a:stretch>
                  <a:fillRect/>
                </a:stretch>
              </a:blipFill>
            </p:spPr>
            <p:txBody>
              <a:bodyPr/>
              <a:lstStyle/>
              <a:p>
                <a:r>
                  <a:rPr lang="en-US">
                    <a:noFill/>
                  </a:rPr>
                  <a:t> </a:t>
                </a:r>
              </a:p>
            </p:txBody>
          </p:sp>
        </mc:Fallback>
      </mc:AlternateContent>
      <p:pic>
        <p:nvPicPr>
          <p:cNvPr id="3074" name="Picture 2" descr="Big-O Notation Explained | Daniel Miessler">
            <a:extLst>
              <a:ext uri="{FF2B5EF4-FFF2-40B4-BE49-F238E27FC236}">
                <a16:creationId xmlns:a16="http://schemas.microsoft.com/office/drawing/2014/main" id="{E183D4F5-9BFB-3D48-8D36-D24512E997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3001" y="3168942"/>
            <a:ext cx="4127500"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80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Reference</a:t>
            </a:r>
          </a:p>
        </p:txBody>
      </p:sp>
      <p:sp>
        <p:nvSpPr>
          <p:cNvPr id="4" name="Rectangle 3">
            <a:extLst>
              <a:ext uri="{FF2B5EF4-FFF2-40B4-BE49-F238E27FC236}">
                <a16:creationId xmlns:a16="http://schemas.microsoft.com/office/drawing/2014/main" id="{3FF8A3CB-E645-9B41-8DB6-B7A3B6DBDB99}"/>
              </a:ext>
            </a:extLst>
          </p:cNvPr>
          <p:cNvSpPr/>
          <p:nvPr/>
        </p:nvSpPr>
        <p:spPr>
          <a:xfrm>
            <a:off x="6577709" y="53906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6577709" y="88528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6577709" y="12315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6577709" y="15777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6577709" y="192619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6577709" y="227242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6577709" y="2618653"/>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6577709" y="296488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7501428" y="883098"/>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949446" y="517237"/>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4638204" y="223360"/>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6577708" y="331985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6580077" y="367574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6580077" y="402197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6580076" y="43769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B577CDF-ABF7-C948-BE4D-AF205C4E3A42}"/>
              </a:ext>
            </a:extLst>
          </p:cNvPr>
          <p:cNvSpPr/>
          <p:nvPr/>
        </p:nvSpPr>
        <p:spPr>
          <a:xfrm>
            <a:off x="6575340" y="47225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6577709" y="50784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6577709" y="54246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6577708" y="577961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79A1034-74F1-DC43-AE69-26870BDE4C24}"/>
              </a:ext>
            </a:extLst>
          </p:cNvPr>
          <p:cNvSpPr/>
          <p:nvPr/>
        </p:nvSpPr>
        <p:spPr>
          <a:xfrm>
            <a:off x="6584556" y="3312030"/>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Var1 (5)</a:t>
            </a:r>
            <a:endParaRPr lang="en-US" sz="1100" dirty="0">
              <a:solidFill>
                <a:schemeClr val="tx1"/>
              </a:solidFill>
            </a:endParaRPr>
          </a:p>
        </p:txBody>
      </p:sp>
      <p:sp>
        <p:nvSpPr>
          <p:cNvPr id="2" name="TextBox 1">
            <a:extLst>
              <a:ext uri="{FF2B5EF4-FFF2-40B4-BE49-F238E27FC236}">
                <a16:creationId xmlns:a16="http://schemas.microsoft.com/office/drawing/2014/main" id="{A93D8E74-20C9-1E4F-BB84-96679456ED0F}"/>
              </a:ext>
            </a:extLst>
          </p:cNvPr>
          <p:cNvSpPr txBox="1"/>
          <p:nvPr/>
        </p:nvSpPr>
        <p:spPr>
          <a:xfrm>
            <a:off x="190953" y="2527364"/>
            <a:ext cx="5137497" cy="369332"/>
          </a:xfrm>
          <a:prstGeom prst="rect">
            <a:avLst/>
          </a:prstGeom>
          <a:noFill/>
        </p:spPr>
        <p:txBody>
          <a:bodyPr wrap="none" rtlCol="0">
            <a:spAutoFit/>
          </a:bodyPr>
          <a:lstStyle/>
          <a:p>
            <a:r>
              <a:rPr lang="en-US" dirty="0"/>
              <a:t>Reference: a label (new name) to an existing variable</a:t>
            </a:r>
          </a:p>
        </p:txBody>
      </p:sp>
      <p:pic>
        <p:nvPicPr>
          <p:cNvPr id="13" name="Picture 12">
            <a:extLst>
              <a:ext uri="{FF2B5EF4-FFF2-40B4-BE49-F238E27FC236}">
                <a16:creationId xmlns:a16="http://schemas.microsoft.com/office/drawing/2014/main" id="{762A34B2-A773-0644-9193-58C4F2122885}"/>
              </a:ext>
            </a:extLst>
          </p:cNvPr>
          <p:cNvPicPr>
            <a:picLocks noChangeAspect="1"/>
          </p:cNvPicPr>
          <p:nvPr/>
        </p:nvPicPr>
        <p:blipFill>
          <a:blip r:embed="rId3"/>
          <a:stretch>
            <a:fillRect/>
          </a:stretch>
        </p:blipFill>
        <p:spPr>
          <a:xfrm>
            <a:off x="1071390" y="3496331"/>
            <a:ext cx="2945818" cy="711060"/>
          </a:xfrm>
          <a:prstGeom prst="rect">
            <a:avLst/>
          </a:prstGeom>
          <a:ln>
            <a:noFill/>
          </a:ln>
          <a:effectLst>
            <a:outerShdw blurRad="292100" dist="139700" dir="2700000" algn="tl" rotWithShape="0">
              <a:srgbClr val="333333">
                <a:alpha val="65000"/>
              </a:srgbClr>
            </a:outerShdw>
          </a:effectLst>
        </p:spPr>
      </p:pic>
      <p:sp>
        <p:nvSpPr>
          <p:cNvPr id="54" name="TextBox 53">
            <a:extLst>
              <a:ext uri="{FF2B5EF4-FFF2-40B4-BE49-F238E27FC236}">
                <a16:creationId xmlns:a16="http://schemas.microsoft.com/office/drawing/2014/main" id="{0C58B58E-7A1C-754E-ACA9-6C9197DB511D}"/>
              </a:ext>
            </a:extLst>
          </p:cNvPr>
          <p:cNvSpPr txBox="1"/>
          <p:nvPr/>
        </p:nvSpPr>
        <p:spPr>
          <a:xfrm>
            <a:off x="6335320" y="4107574"/>
            <a:ext cx="1691196" cy="523220"/>
          </a:xfrm>
          <a:prstGeom prst="rect">
            <a:avLst/>
          </a:prstGeom>
          <a:noFill/>
        </p:spPr>
        <p:txBody>
          <a:bodyPr wrap="square">
            <a:spAutoFit/>
          </a:bodyPr>
          <a:lstStyle/>
          <a:p>
            <a:pPr algn="ctr"/>
            <a:r>
              <a:rPr lang="en-US" sz="2800" dirty="0" err="1"/>
              <a:t>ref_var</a:t>
            </a:r>
            <a:endParaRPr lang="en-US" sz="2800" dirty="0"/>
          </a:p>
        </p:txBody>
      </p:sp>
      <p:pic>
        <p:nvPicPr>
          <p:cNvPr id="17" name="Picture 16">
            <a:extLst>
              <a:ext uri="{FF2B5EF4-FFF2-40B4-BE49-F238E27FC236}">
                <a16:creationId xmlns:a16="http://schemas.microsoft.com/office/drawing/2014/main" id="{FED55774-B8F6-C04F-A53C-4F739A756FC9}"/>
              </a:ext>
            </a:extLst>
          </p:cNvPr>
          <p:cNvPicPr>
            <a:picLocks noChangeAspect="1"/>
          </p:cNvPicPr>
          <p:nvPr/>
        </p:nvPicPr>
        <p:blipFill>
          <a:blip r:embed="rId4"/>
          <a:stretch>
            <a:fillRect/>
          </a:stretch>
        </p:blipFill>
        <p:spPr>
          <a:xfrm>
            <a:off x="1071389" y="4789424"/>
            <a:ext cx="2841477" cy="63479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ABA050F6-9FEB-D645-9D54-50C6A455BB0C}"/>
              </a:ext>
            </a:extLst>
          </p:cNvPr>
          <p:cNvSpPr txBox="1"/>
          <p:nvPr/>
        </p:nvSpPr>
        <p:spPr>
          <a:xfrm>
            <a:off x="2492127" y="5424221"/>
            <a:ext cx="2457019" cy="369332"/>
          </a:xfrm>
          <a:prstGeom prst="rect">
            <a:avLst/>
          </a:prstGeom>
          <a:noFill/>
        </p:spPr>
        <p:txBody>
          <a:bodyPr wrap="none" rtlCol="0">
            <a:spAutoFit/>
          </a:bodyPr>
          <a:lstStyle/>
          <a:p>
            <a:r>
              <a:rPr lang="en-US" dirty="0"/>
              <a:t>What’s wrong with this?</a:t>
            </a:r>
          </a:p>
        </p:txBody>
      </p:sp>
    </p:spTree>
    <p:extLst>
      <p:ext uri="{BB962C8B-B14F-4D97-AF65-F5344CB8AC3E}">
        <p14:creationId xmlns:p14="http://schemas.microsoft.com/office/powerpoint/2010/main" val="1646154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36E221-70A1-AB42-8E86-26E84499A520}"/>
              </a:ext>
            </a:extLst>
          </p:cNvPr>
          <p:cNvPicPr>
            <a:picLocks noChangeAspect="1"/>
          </p:cNvPicPr>
          <p:nvPr/>
        </p:nvPicPr>
        <p:blipFill>
          <a:blip r:embed="rId2"/>
          <a:stretch>
            <a:fillRect/>
          </a:stretch>
        </p:blipFill>
        <p:spPr>
          <a:xfrm>
            <a:off x="218892" y="2188788"/>
            <a:ext cx="4269790" cy="304594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B5F1473-3B0C-864F-B361-54A8119DF346}"/>
              </a:ext>
            </a:extLst>
          </p:cNvPr>
          <p:cNvPicPr>
            <a:picLocks noChangeAspect="1"/>
          </p:cNvPicPr>
          <p:nvPr/>
        </p:nvPicPr>
        <p:blipFill>
          <a:blip r:embed="rId3"/>
          <a:stretch>
            <a:fillRect/>
          </a:stretch>
        </p:blipFill>
        <p:spPr>
          <a:xfrm>
            <a:off x="4701848" y="2188788"/>
            <a:ext cx="4186699" cy="3045941"/>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86B653-9365-3840-BC48-1845F4D46BA8}"/>
                  </a:ext>
                </a:extLst>
              </p:cNvPr>
              <p:cNvSpPr txBox="1"/>
              <p:nvPr/>
            </p:nvSpPr>
            <p:spPr>
              <a:xfrm>
                <a:off x="0" y="683704"/>
                <a:ext cx="4979406"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4000" i="1" dirty="0" smtClean="0">
                          <a:latin typeface="Cambria Math" panose="02040503050406030204" pitchFamily="18" charset="0"/>
                        </a:rPr>
                        <m:t>𝑂</m:t>
                      </m:r>
                      <m:d>
                        <m:dPr>
                          <m:ctrlPr>
                            <a:rPr lang="en-US" altLang="zh-CN" sz="4000" i="1" dirty="0" smtClean="0">
                              <a:latin typeface="Cambria Math" panose="02040503050406030204" pitchFamily="18" charset="0"/>
                            </a:rPr>
                          </m:ctrlPr>
                        </m:dPr>
                        <m:e>
                          <m:sSup>
                            <m:sSupPr>
                              <m:ctrlPr>
                                <a:rPr lang="en-US" altLang="zh-CN" sz="4000" i="1" dirty="0">
                                  <a:latin typeface="Cambria Math" panose="02040503050406030204" pitchFamily="18" charset="0"/>
                                </a:rPr>
                              </m:ctrlPr>
                            </m:sSupPr>
                            <m:e>
                              <m:r>
                                <a:rPr lang="en-US" altLang="zh-CN" sz="4000" i="1" dirty="0">
                                  <a:latin typeface="Cambria Math" panose="02040503050406030204" pitchFamily="18" charset="0"/>
                                </a:rPr>
                                <m:t>𝑛</m:t>
                              </m:r>
                            </m:e>
                            <m:sup>
                              <m:r>
                                <a:rPr lang="en-US" altLang="zh-CN" sz="4000" i="1" dirty="0">
                                  <a:latin typeface="Cambria Math" panose="02040503050406030204" pitchFamily="18" charset="0"/>
                                </a:rPr>
                                <m:t>2</m:t>
                              </m:r>
                            </m:sup>
                          </m:sSup>
                        </m:e>
                      </m:d>
                      <m:r>
                        <a:rPr lang="zh-CN" altLang="en-US" sz="4000" b="0" i="1" dirty="0" smtClean="0">
                          <a:latin typeface="Cambria Math" panose="02040503050406030204" pitchFamily="18" charset="0"/>
                        </a:rPr>
                        <m:t> </m:t>
                      </m:r>
                      <m:r>
                        <a:rPr lang="en-US" altLang="zh-CN" sz="4000" b="0" i="1" dirty="0" smtClean="0">
                          <a:latin typeface="Cambria Math" panose="02040503050406030204" pitchFamily="18" charset="0"/>
                        </a:rPr>
                        <m:t>𝑣𝑠</m:t>
                      </m:r>
                      <m:r>
                        <a:rPr lang="zh-CN" altLang="en-US" sz="4000" b="0" i="1" dirty="0" smtClean="0">
                          <a:latin typeface="Cambria Math" panose="02040503050406030204" pitchFamily="18" charset="0"/>
                        </a:rPr>
                        <m:t> </m:t>
                      </m:r>
                      <m:r>
                        <a:rPr lang="en-US" altLang="zh-CN" sz="4000" i="1" dirty="0" smtClean="0">
                          <a:latin typeface="Cambria Math" panose="02040503050406030204" pitchFamily="18" charset="0"/>
                        </a:rPr>
                        <m:t>𝑂</m:t>
                      </m:r>
                      <m:r>
                        <a:rPr lang="en-US" altLang="zh-CN" sz="4000" i="1" dirty="0" smtClean="0">
                          <a:latin typeface="Cambria Math" panose="02040503050406030204" pitchFamily="18" charset="0"/>
                        </a:rPr>
                        <m:t>(</m:t>
                      </m:r>
                      <m:r>
                        <a:rPr lang="en-US" altLang="zh-CN" sz="4000" i="1" dirty="0" smtClean="0">
                          <a:latin typeface="Cambria Math" panose="02040503050406030204" pitchFamily="18" charset="0"/>
                        </a:rPr>
                        <m:t>𝑛𝑙𝑔𝑛</m:t>
                      </m:r>
                      <m:r>
                        <a:rPr lang="en-US" altLang="zh-CN" sz="4000" i="1" dirty="0" smtClean="0">
                          <a:latin typeface="Cambria Math" panose="02040503050406030204" pitchFamily="18" charset="0"/>
                        </a:rPr>
                        <m:t>)</m:t>
                      </m:r>
                    </m:oMath>
                  </m:oMathPara>
                </a14:m>
                <a:endParaRPr lang="en-US" sz="4000" dirty="0"/>
              </a:p>
            </p:txBody>
          </p:sp>
        </mc:Choice>
        <mc:Fallback xmlns="">
          <p:sp>
            <p:nvSpPr>
              <p:cNvPr id="8" name="TextBox 7">
                <a:extLst>
                  <a:ext uri="{FF2B5EF4-FFF2-40B4-BE49-F238E27FC236}">
                    <a16:creationId xmlns:a16="http://schemas.microsoft.com/office/drawing/2014/main" id="{BC86B653-9365-3840-BC48-1845F4D46BA8}"/>
                  </a:ext>
                </a:extLst>
              </p:cNvPr>
              <p:cNvSpPr txBox="1">
                <a:spLocks noRot="1" noChangeAspect="1" noMove="1" noResize="1" noEditPoints="1" noAdjustHandles="1" noChangeArrowheads="1" noChangeShapeType="1" noTextEdit="1"/>
              </p:cNvSpPr>
              <p:nvPr/>
            </p:nvSpPr>
            <p:spPr>
              <a:xfrm>
                <a:off x="0" y="683704"/>
                <a:ext cx="4979406" cy="707886"/>
              </a:xfrm>
              <a:prstGeom prst="rect">
                <a:avLst/>
              </a:prstGeom>
              <a:blipFill>
                <a:blip r:embed="rId4"/>
                <a:stretch>
                  <a:fillRect b="-26316"/>
                </a:stretch>
              </a:blipFill>
            </p:spPr>
            <p:txBody>
              <a:bodyPr/>
              <a:lstStyle/>
              <a:p>
                <a:r>
                  <a:rPr lang="en-US">
                    <a:noFill/>
                  </a:rPr>
                  <a:t> </a:t>
                </a:r>
              </a:p>
            </p:txBody>
          </p:sp>
        </mc:Fallback>
      </mc:AlternateContent>
    </p:spTree>
    <p:extLst>
      <p:ext uri="{BB962C8B-B14F-4D97-AF65-F5344CB8AC3E}">
        <p14:creationId xmlns:p14="http://schemas.microsoft.com/office/powerpoint/2010/main" val="309641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9AE300C-6F10-6948-8629-0955C2B3F7B4}"/>
              </a:ext>
            </a:extLst>
          </p:cNvPr>
          <p:cNvPicPr>
            <a:picLocks noChangeAspect="1"/>
          </p:cNvPicPr>
          <p:nvPr/>
        </p:nvPicPr>
        <p:blipFill>
          <a:blip r:embed="rId3"/>
          <a:stretch>
            <a:fillRect/>
          </a:stretch>
        </p:blipFill>
        <p:spPr>
          <a:xfrm>
            <a:off x="5423647" y="4865594"/>
            <a:ext cx="3657600" cy="2057400"/>
          </a:xfrm>
          <a:prstGeom prst="rect">
            <a:avLst/>
          </a:prstGeom>
        </p:spPr>
      </p:pic>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578B103-BA1B-5945-A4AB-D30DB5D6CA67}"/>
                  </a:ext>
                </a:extLst>
              </p:cNvPr>
              <p:cNvSpPr>
                <a:spLocks noGrp="1"/>
              </p:cNvSpPr>
              <p:nvPr>
                <p:ph type="body" sz="quarter" idx="11"/>
              </p:nvPr>
            </p:nvSpPr>
            <p:spPr>
              <a:xfrm>
                <a:off x="304801" y="1967421"/>
                <a:ext cx="8398314" cy="1880533"/>
              </a:xfrm>
            </p:spPr>
            <p:txBody>
              <a:bodyPr/>
              <a:lstStyle/>
              <a:p>
                <a:r>
                  <a:rPr lang="en-US" dirty="0"/>
                  <a:t>Prove:</a:t>
                </a:r>
              </a:p>
              <a:p>
                <a:pPr marL="0" indent="0">
                  <a:buNone/>
                </a:pPr>
                <a:r>
                  <a:rPr lang="en-US" sz="4000" b="0" dirty="0"/>
                  <a:t>	 </a:t>
                </a:r>
                <a14:m>
                  <m:oMath xmlns:m="http://schemas.openxmlformats.org/officeDocument/2006/math">
                    <m:r>
                      <a:rPr lang="en-US" sz="4000" b="0" i="1" dirty="0">
                        <a:latin typeface="Cambria Math" panose="02040503050406030204" pitchFamily="18" charset="0"/>
                      </a:rPr>
                      <m:t>𝑓</m:t>
                    </m:r>
                    <m:d>
                      <m:dPr>
                        <m:ctrlPr>
                          <a:rPr lang="en-US" sz="4000" b="0" i="1" smtClean="0">
                            <a:latin typeface="Cambria Math" panose="02040503050406030204" pitchFamily="18" charset="0"/>
                          </a:rPr>
                        </m:ctrlPr>
                      </m:dPr>
                      <m:e>
                        <m:r>
                          <m:rPr>
                            <m:sty m:val="p"/>
                          </m:rPr>
                          <a:rPr lang="en-US" sz="4000" b="0" i="0" smtClean="0">
                            <a:latin typeface="Cambria Math" panose="02040503050406030204" pitchFamily="18" charset="0"/>
                          </a:rPr>
                          <m:t>n</m:t>
                        </m:r>
                      </m:e>
                    </m:d>
                    <m:r>
                      <a:rPr lang="en-US" sz="4000" b="0" i="0" smtClean="0">
                        <a:latin typeface="Cambria Math" panose="02040503050406030204" pitchFamily="18" charset="0"/>
                      </a:rPr>
                      <m:t>= 1</m:t>
                    </m:r>
                    <m:r>
                      <a:rPr lang="en-US" sz="4000" b="0" i="1">
                        <a:latin typeface="Cambria Math" panose="02040503050406030204" pitchFamily="18" charset="0"/>
                      </a:rPr>
                      <m:t>+</m:t>
                    </m:r>
                    <m:r>
                      <a:rPr lang="en-US" sz="4000" b="0" i="1" smtClean="0">
                        <a:latin typeface="Cambria Math" panose="02040503050406030204" pitchFamily="18" charset="0"/>
                      </a:rPr>
                      <m:t>2+</m:t>
                    </m:r>
                    <m:r>
                      <a:rPr lang="en-US" sz="4000" b="0" i="1">
                        <a:latin typeface="Cambria Math" panose="02040503050406030204" pitchFamily="18" charset="0"/>
                      </a:rPr>
                      <m:t>…+</m:t>
                    </m:r>
                    <m:r>
                      <a:rPr lang="en-US" sz="4000" b="0" i="1" smtClean="0">
                        <a:latin typeface="Cambria Math" panose="02040503050406030204" pitchFamily="18" charset="0"/>
                      </a:rPr>
                      <m:t>𝑛</m:t>
                    </m:r>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𝑛</m:t>
                        </m:r>
                        <m:r>
                          <a:rPr lang="en-US" sz="4000" b="0" i="1" smtClean="0">
                            <a:latin typeface="Cambria Math" panose="02040503050406030204" pitchFamily="18" charset="0"/>
                          </a:rPr>
                          <m:t>(</m:t>
                        </m:r>
                        <m:r>
                          <a:rPr lang="en-US" sz="4000" b="0" i="1" smtClean="0">
                            <a:latin typeface="Cambria Math" panose="02040503050406030204" pitchFamily="18" charset="0"/>
                          </a:rPr>
                          <m:t>𝑛</m:t>
                        </m:r>
                        <m:r>
                          <a:rPr lang="en-US" sz="4000" b="0" i="1" smtClean="0">
                            <a:latin typeface="Cambria Math" panose="02040503050406030204" pitchFamily="18" charset="0"/>
                          </a:rPr>
                          <m:t>+1)</m:t>
                        </m:r>
                      </m:num>
                      <m:den>
                        <m:r>
                          <a:rPr lang="en-US" sz="4000" b="0" i="1" smtClean="0">
                            <a:latin typeface="Cambria Math" panose="02040503050406030204" pitchFamily="18" charset="0"/>
                          </a:rPr>
                          <m:t>2</m:t>
                        </m:r>
                      </m:den>
                    </m:f>
                  </m:oMath>
                </a14:m>
                <a:endParaRPr lang="en-US" sz="4000" b="0" dirty="0"/>
              </a:p>
              <a:p>
                <a:endParaRPr lang="en-US" dirty="0"/>
              </a:p>
            </p:txBody>
          </p:sp>
        </mc:Choice>
        <mc:Fallback xmlns="">
          <p:sp>
            <p:nvSpPr>
              <p:cNvPr id="2" name="Text Placeholder 1">
                <a:extLst>
                  <a:ext uri="{FF2B5EF4-FFF2-40B4-BE49-F238E27FC236}">
                    <a16:creationId xmlns:a16="http://schemas.microsoft.com/office/drawing/2014/main" id="{5578B103-BA1B-5945-A4AB-D30DB5D6CA67}"/>
                  </a:ext>
                </a:extLst>
              </p:cNvPr>
              <p:cNvSpPr>
                <a:spLocks noGrp="1" noRot="1" noChangeAspect="1" noMove="1" noResize="1" noEditPoints="1" noAdjustHandles="1" noChangeArrowheads="1" noChangeShapeType="1" noTextEdit="1"/>
              </p:cNvSpPr>
              <p:nvPr>
                <p:ph type="body" sz="quarter" idx="11"/>
              </p:nvPr>
            </p:nvSpPr>
            <p:spPr>
              <a:xfrm>
                <a:off x="304801" y="1967421"/>
                <a:ext cx="8398314" cy="1880533"/>
              </a:xfrm>
              <a:blipFill>
                <a:blip r:embed="rId4"/>
                <a:stretch>
                  <a:fillRect l="-1210" t="-26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B41D0F8-D67A-0047-B791-F20C5F8522C8}"/>
                  </a:ext>
                </a:extLst>
              </p:cNvPr>
              <p:cNvSpPr/>
              <p:nvPr/>
            </p:nvSpPr>
            <p:spPr>
              <a:xfrm>
                <a:off x="1328334" y="4048454"/>
                <a:ext cx="1371850" cy="584775"/>
              </a:xfrm>
              <a:prstGeom prst="rect">
                <a:avLst/>
              </a:prstGeom>
            </p:spPr>
            <p:txBody>
              <a:bodyPr wrap="none">
                <a:spAutoFit/>
              </a:bodyPr>
              <a:lstStyle/>
              <a:p>
                <a14:m>
                  <m:oMath xmlns:m="http://schemas.openxmlformats.org/officeDocument/2006/math">
                    <m:r>
                      <a:rPr lang="en-US" sz="3200" i="1" dirty="0" smtClean="0">
                        <a:latin typeface="Cambria Math" panose="02040503050406030204" pitchFamily="18" charset="0"/>
                      </a:rPr>
                      <m:t>𝑛</m:t>
                    </m:r>
                    <m:r>
                      <a:rPr lang="en-US" sz="3200" i="1" dirty="0" smtClean="0">
                        <a:latin typeface="Cambria Math" panose="02040503050406030204" pitchFamily="18" charset="0"/>
                      </a:rPr>
                      <m:t>=1 </m:t>
                    </m:r>
                  </m:oMath>
                </a14:m>
                <a:r>
                  <a:rPr lang="en-US" sz="3200" dirty="0"/>
                  <a:t> </a:t>
                </a:r>
              </a:p>
            </p:txBody>
          </p:sp>
        </mc:Choice>
        <mc:Fallback xmlns="">
          <p:sp>
            <p:nvSpPr>
              <p:cNvPr id="12" name="Rectangle 11">
                <a:extLst>
                  <a:ext uri="{FF2B5EF4-FFF2-40B4-BE49-F238E27FC236}">
                    <a16:creationId xmlns:a16="http://schemas.microsoft.com/office/drawing/2014/main" id="{DB41D0F8-D67A-0047-B791-F20C5F8522C8}"/>
                  </a:ext>
                </a:extLst>
              </p:cNvPr>
              <p:cNvSpPr>
                <a:spLocks noRot="1" noChangeAspect="1" noMove="1" noResize="1" noEditPoints="1" noAdjustHandles="1" noChangeArrowheads="1" noChangeShapeType="1" noTextEdit="1"/>
              </p:cNvSpPr>
              <p:nvPr/>
            </p:nvSpPr>
            <p:spPr>
              <a:xfrm>
                <a:off x="1328334" y="4048454"/>
                <a:ext cx="1371850" cy="584775"/>
              </a:xfrm>
              <a:prstGeom prst="rect">
                <a:avLst/>
              </a:prstGeom>
              <a:blipFill>
                <a:blip r:embed="rId5"/>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0CCFAD7-423F-8D4C-9152-D15F8FC41DBB}"/>
                  </a:ext>
                </a:extLst>
              </p:cNvPr>
              <p:cNvSpPr/>
              <p:nvPr/>
            </p:nvSpPr>
            <p:spPr>
              <a:xfrm>
                <a:off x="2700184" y="4048454"/>
                <a:ext cx="1934760" cy="584775"/>
              </a:xfrm>
              <a:prstGeom prst="rect">
                <a:avLst/>
              </a:prstGeom>
            </p:spPr>
            <p:txBody>
              <a:bodyPr wrap="none">
                <a:spAutoFit/>
              </a:bodyPr>
              <a:lstStyle/>
              <a:p>
                <a14:m>
                  <m:oMath xmlns:m="http://schemas.openxmlformats.org/officeDocument/2006/math">
                    <m:r>
                      <a:rPr lang="en-US" sz="3200" b="0" i="1" dirty="0" smtClean="0">
                        <a:latin typeface="Cambria Math" panose="02040503050406030204" pitchFamily="18" charset="0"/>
                      </a:rPr>
                      <m:t>𝑓</m:t>
                    </m:r>
                    <m:r>
                      <a:rPr lang="en-US" sz="3200" b="0" i="1" dirty="0" smtClean="0">
                        <a:latin typeface="Cambria Math" panose="02040503050406030204" pitchFamily="18" charset="0"/>
                      </a:rPr>
                      <m:t>(1)=1 </m:t>
                    </m:r>
                  </m:oMath>
                </a14:m>
                <a:r>
                  <a:rPr lang="en-US" sz="3200" dirty="0"/>
                  <a:t> </a:t>
                </a:r>
              </a:p>
            </p:txBody>
          </p:sp>
        </mc:Choice>
        <mc:Fallback xmlns="">
          <p:sp>
            <p:nvSpPr>
              <p:cNvPr id="13" name="Rectangle 12">
                <a:extLst>
                  <a:ext uri="{FF2B5EF4-FFF2-40B4-BE49-F238E27FC236}">
                    <a16:creationId xmlns:a16="http://schemas.microsoft.com/office/drawing/2014/main" id="{60CCFAD7-423F-8D4C-9152-D15F8FC41DBB}"/>
                  </a:ext>
                </a:extLst>
              </p:cNvPr>
              <p:cNvSpPr>
                <a:spLocks noRot="1" noChangeAspect="1" noMove="1" noResize="1" noEditPoints="1" noAdjustHandles="1" noChangeArrowheads="1" noChangeShapeType="1" noTextEdit="1"/>
              </p:cNvSpPr>
              <p:nvPr/>
            </p:nvSpPr>
            <p:spPr>
              <a:xfrm>
                <a:off x="2700184" y="4048454"/>
                <a:ext cx="1934760" cy="584775"/>
              </a:xfrm>
              <a:prstGeom prst="rect">
                <a:avLst/>
              </a:prstGeom>
              <a:blipFill>
                <a:blip r:embed="rId6"/>
                <a:stretch>
                  <a:fillRect l="-5229"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45FA56E-AB5F-1748-B9B6-C98F7F1A8910}"/>
                  </a:ext>
                </a:extLst>
              </p:cNvPr>
              <p:cNvSpPr/>
              <p:nvPr/>
            </p:nvSpPr>
            <p:spPr>
              <a:xfrm>
                <a:off x="1328334" y="4783560"/>
                <a:ext cx="1371850" cy="584775"/>
              </a:xfrm>
              <a:prstGeom prst="rect">
                <a:avLst/>
              </a:prstGeom>
            </p:spPr>
            <p:txBody>
              <a:bodyPr wrap="none">
                <a:spAutoFit/>
              </a:bodyPr>
              <a:lstStyle/>
              <a:p>
                <a14:m>
                  <m:oMath xmlns:m="http://schemas.openxmlformats.org/officeDocument/2006/math">
                    <m:r>
                      <a:rPr lang="en-US" sz="3200" i="1" dirty="0" smtClean="0">
                        <a:latin typeface="Cambria Math" panose="02040503050406030204" pitchFamily="18" charset="0"/>
                      </a:rPr>
                      <m:t>𝑛</m:t>
                    </m:r>
                    <m:r>
                      <a:rPr lang="en-US" sz="3200" i="1" dirty="0" smtClean="0">
                        <a:latin typeface="Cambria Math" panose="02040503050406030204" pitchFamily="18" charset="0"/>
                      </a:rPr>
                      <m:t>=2 </m:t>
                    </m:r>
                  </m:oMath>
                </a14:m>
                <a:r>
                  <a:rPr lang="en-US" sz="3200" dirty="0"/>
                  <a:t> </a:t>
                </a:r>
              </a:p>
            </p:txBody>
          </p:sp>
        </mc:Choice>
        <mc:Fallback xmlns="">
          <p:sp>
            <p:nvSpPr>
              <p:cNvPr id="14" name="Rectangle 13">
                <a:extLst>
                  <a:ext uri="{FF2B5EF4-FFF2-40B4-BE49-F238E27FC236}">
                    <a16:creationId xmlns:a16="http://schemas.microsoft.com/office/drawing/2014/main" id="{445FA56E-AB5F-1748-B9B6-C98F7F1A8910}"/>
                  </a:ext>
                </a:extLst>
              </p:cNvPr>
              <p:cNvSpPr>
                <a:spLocks noRot="1" noChangeAspect="1" noMove="1" noResize="1" noEditPoints="1" noAdjustHandles="1" noChangeArrowheads="1" noChangeShapeType="1" noTextEdit="1"/>
              </p:cNvSpPr>
              <p:nvPr/>
            </p:nvSpPr>
            <p:spPr>
              <a:xfrm>
                <a:off x="1328334" y="4783560"/>
                <a:ext cx="1371850" cy="584775"/>
              </a:xfrm>
              <a:prstGeom prst="rect">
                <a:avLst/>
              </a:prstGeom>
              <a:blipFill>
                <a:blip r:embed="rId7"/>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98D5F5C-C6DA-6E47-9E23-CE293E42E3B7}"/>
                  </a:ext>
                </a:extLst>
              </p:cNvPr>
              <p:cNvSpPr/>
              <p:nvPr/>
            </p:nvSpPr>
            <p:spPr>
              <a:xfrm>
                <a:off x="2700184" y="4783560"/>
                <a:ext cx="1934760" cy="584775"/>
              </a:xfrm>
              <a:prstGeom prst="rect">
                <a:avLst/>
              </a:prstGeom>
            </p:spPr>
            <p:txBody>
              <a:bodyPr wrap="none">
                <a:spAutoFit/>
              </a:bodyPr>
              <a:lstStyle/>
              <a:p>
                <a14:m>
                  <m:oMath xmlns:m="http://schemas.openxmlformats.org/officeDocument/2006/math">
                    <m:r>
                      <a:rPr lang="en-US" sz="3200" b="0" i="1" dirty="0" smtClean="0">
                        <a:latin typeface="Cambria Math" panose="02040503050406030204" pitchFamily="18" charset="0"/>
                      </a:rPr>
                      <m:t>𝑓</m:t>
                    </m:r>
                    <m:r>
                      <a:rPr lang="en-US" sz="3200" b="0" i="1" dirty="0" smtClean="0">
                        <a:latin typeface="Cambria Math" panose="02040503050406030204" pitchFamily="18" charset="0"/>
                      </a:rPr>
                      <m:t>(2)=3 </m:t>
                    </m:r>
                  </m:oMath>
                </a14:m>
                <a:r>
                  <a:rPr lang="en-US" sz="3200" dirty="0"/>
                  <a:t> </a:t>
                </a:r>
              </a:p>
            </p:txBody>
          </p:sp>
        </mc:Choice>
        <mc:Fallback xmlns="">
          <p:sp>
            <p:nvSpPr>
              <p:cNvPr id="15" name="Rectangle 14">
                <a:extLst>
                  <a:ext uri="{FF2B5EF4-FFF2-40B4-BE49-F238E27FC236}">
                    <a16:creationId xmlns:a16="http://schemas.microsoft.com/office/drawing/2014/main" id="{598D5F5C-C6DA-6E47-9E23-CE293E42E3B7}"/>
                  </a:ext>
                </a:extLst>
              </p:cNvPr>
              <p:cNvSpPr>
                <a:spLocks noRot="1" noChangeAspect="1" noMove="1" noResize="1" noEditPoints="1" noAdjustHandles="1" noChangeArrowheads="1" noChangeShapeType="1" noTextEdit="1"/>
              </p:cNvSpPr>
              <p:nvPr/>
            </p:nvSpPr>
            <p:spPr>
              <a:xfrm>
                <a:off x="2700184" y="4783560"/>
                <a:ext cx="1934760" cy="584775"/>
              </a:xfrm>
              <a:prstGeom prst="rect">
                <a:avLst/>
              </a:prstGeom>
              <a:blipFill>
                <a:blip r:embed="rId8"/>
                <a:stretch>
                  <a:fillRect l="-5229"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3383A5B-371C-9E42-BC9A-B69002A6D611}"/>
                  </a:ext>
                </a:extLst>
              </p:cNvPr>
              <p:cNvSpPr/>
              <p:nvPr/>
            </p:nvSpPr>
            <p:spPr>
              <a:xfrm>
                <a:off x="1328334" y="5601906"/>
                <a:ext cx="1371850" cy="584775"/>
              </a:xfrm>
              <a:prstGeom prst="rect">
                <a:avLst/>
              </a:prstGeom>
            </p:spPr>
            <p:txBody>
              <a:bodyPr wrap="none">
                <a:spAutoFit/>
              </a:bodyPr>
              <a:lstStyle/>
              <a:p>
                <a14:m>
                  <m:oMath xmlns:m="http://schemas.openxmlformats.org/officeDocument/2006/math">
                    <m:r>
                      <a:rPr lang="en-US" sz="3200" i="1" dirty="0" smtClean="0">
                        <a:latin typeface="Cambria Math" panose="02040503050406030204" pitchFamily="18" charset="0"/>
                      </a:rPr>
                      <m:t>𝑛</m:t>
                    </m:r>
                    <m:r>
                      <a:rPr lang="en-US" sz="3200" i="1" dirty="0" smtClean="0">
                        <a:latin typeface="Cambria Math" panose="02040503050406030204" pitchFamily="18" charset="0"/>
                      </a:rPr>
                      <m:t>=5 </m:t>
                    </m:r>
                  </m:oMath>
                </a14:m>
                <a:r>
                  <a:rPr lang="en-US" sz="3200" dirty="0"/>
                  <a:t> </a:t>
                </a:r>
              </a:p>
            </p:txBody>
          </p:sp>
        </mc:Choice>
        <mc:Fallback xmlns="">
          <p:sp>
            <p:nvSpPr>
              <p:cNvPr id="17" name="Rectangle 16">
                <a:extLst>
                  <a:ext uri="{FF2B5EF4-FFF2-40B4-BE49-F238E27FC236}">
                    <a16:creationId xmlns:a16="http://schemas.microsoft.com/office/drawing/2014/main" id="{63383A5B-371C-9E42-BC9A-B69002A6D611}"/>
                  </a:ext>
                </a:extLst>
              </p:cNvPr>
              <p:cNvSpPr>
                <a:spLocks noRot="1" noChangeAspect="1" noMove="1" noResize="1" noEditPoints="1" noAdjustHandles="1" noChangeArrowheads="1" noChangeShapeType="1" noTextEdit="1"/>
              </p:cNvSpPr>
              <p:nvPr/>
            </p:nvSpPr>
            <p:spPr>
              <a:xfrm>
                <a:off x="1328334" y="5601906"/>
                <a:ext cx="1371850" cy="584775"/>
              </a:xfrm>
              <a:prstGeom prst="rect">
                <a:avLst/>
              </a:prstGeom>
              <a:blipFill>
                <a:blip r:embed="rId9"/>
                <a:stretch>
                  <a:fillRect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9AF499E-9C0B-6144-A0FC-6C18FBDA5DF1}"/>
                  </a:ext>
                </a:extLst>
              </p:cNvPr>
              <p:cNvSpPr/>
              <p:nvPr/>
            </p:nvSpPr>
            <p:spPr>
              <a:xfrm>
                <a:off x="2700184" y="5601906"/>
                <a:ext cx="5789598" cy="584775"/>
              </a:xfrm>
              <a:prstGeom prst="rect">
                <a:avLst/>
              </a:prstGeom>
            </p:spPr>
            <p:txBody>
              <a:bodyPr wrap="none">
                <a:spAutoFit/>
              </a:bodyPr>
              <a:lstStyle/>
              <a:p>
                <a14:m>
                  <m:oMath xmlns:m="http://schemas.openxmlformats.org/officeDocument/2006/math">
                    <m:r>
                      <a:rPr lang="en-US" sz="3200" b="0" i="1" dirty="0" smtClean="0">
                        <a:latin typeface="Cambria Math" panose="02040503050406030204" pitchFamily="18" charset="0"/>
                      </a:rPr>
                      <m:t>𝑓</m:t>
                    </m:r>
                    <m:d>
                      <m:dPr>
                        <m:ctrlPr>
                          <a:rPr lang="en-US" sz="3200" b="0" i="1" dirty="0" smtClean="0">
                            <a:latin typeface="Cambria Math" panose="02040503050406030204" pitchFamily="18" charset="0"/>
                          </a:rPr>
                        </m:ctrlPr>
                      </m:dPr>
                      <m:e>
                        <m:r>
                          <a:rPr lang="en-US" sz="3200" b="0" i="1" dirty="0" smtClean="0">
                            <a:latin typeface="Cambria Math" panose="02040503050406030204" pitchFamily="18" charset="0"/>
                          </a:rPr>
                          <m:t>5</m:t>
                        </m:r>
                      </m:e>
                    </m:d>
                    <m:r>
                      <a:rPr lang="en-US" sz="3200" i="1" dirty="0" smtClean="0">
                        <a:latin typeface="Cambria Math" panose="02040503050406030204" pitchFamily="18" charset="0"/>
                      </a:rPr>
                      <m:t>=</m:t>
                    </m:r>
                    <m:r>
                      <a:rPr lang="en-US" sz="3200" b="0" i="1" dirty="0" smtClean="0">
                        <a:latin typeface="Cambria Math" panose="02040503050406030204" pitchFamily="18" charset="0"/>
                      </a:rPr>
                      <m:t>1+2+3+4+5=15 </m:t>
                    </m:r>
                  </m:oMath>
                </a14:m>
                <a:r>
                  <a:rPr lang="en-US" sz="3200" dirty="0"/>
                  <a:t> </a:t>
                </a:r>
              </a:p>
            </p:txBody>
          </p:sp>
        </mc:Choice>
        <mc:Fallback xmlns="">
          <p:sp>
            <p:nvSpPr>
              <p:cNvPr id="18" name="Rectangle 17">
                <a:extLst>
                  <a:ext uri="{FF2B5EF4-FFF2-40B4-BE49-F238E27FC236}">
                    <a16:creationId xmlns:a16="http://schemas.microsoft.com/office/drawing/2014/main" id="{D9AF499E-9C0B-6144-A0FC-6C18FBDA5DF1}"/>
                  </a:ext>
                </a:extLst>
              </p:cNvPr>
              <p:cNvSpPr>
                <a:spLocks noRot="1" noChangeAspect="1" noMove="1" noResize="1" noEditPoints="1" noAdjustHandles="1" noChangeArrowheads="1" noChangeShapeType="1" noTextEdit="1"/>
              </p:cNvSpPr>
              <p:nvPr/>
            </p:nvSpPr>
            <p:spPr>
              <a:xfrm>
                <a:off x="2700184" y="5601906"/>
                <a:ext cx="5789598" cy="584775"/>
              </a:xfrm>
              <a:prstGeom prst="rect">
                <a:avLst/>
              </a:prstGeom>
              <a:blipFill>
                <a:blip r:embed="rId10"/>
                <a:stretch>
                  <a:fillRect l="-1754" b="-23404"/>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B18C742A-B7A9-7146-9CF4-0367C9DA3A24}"/>
              </a:ext>
            </a:extLst>
          </p:cNvPr>
          <p:cNvSpPr/>
          <p:nvPr/>
        </p:nvSpPr>
        <p:spPr>
          <a:xfrm>
            <a:off x="810321" y="2534977"/>
            <a:ext cx="5115350" cy="995082"/>
          </a:xfrm>
          <a:prstGeom prst="roundRect">
            <a:avLst/>
          </a:prstGeom>
          <a:noFill/>
          <a:ln w="1905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D054D75-9992-734C-86F6-A4EA47FDC2F6}"/>
              </a:ext>
            </a:extLst>
          </p:cNvPr>
          <p:cNvSpPr txBox="1"/>
          <p:nvPr/>
        </p:nvSpPr>
        <p:spPr>
          <a:xfrm>
            <a:off x="4061012" y="2232212"/>
            <a:ext cx="1111266" cy="369332"/>
          </a:xfrm>
          <a:prstGeom prst="rect">
            <a:avLst/>
          </a:prstGeom>
          <a:noFill/>
        </p:spPr>
        <p:txBody>
          <a:bodyPr wrap="none" rtlCol="0">
            <a:spAutoFit/>
          </a:bodyPr>
          <a:lstStyle/>
          <a:p>
            <a:r>
              <a:rPr lang="en-US" dirty="0">
                <a:solidFill>
                  <a:srgbClr val="FF0000"/>
                </a:solidFill>
              </a:rPr>
              <a:t>Your code</a:t>
            </a:r>
          </a:p>
        </p:txBody>
      </p:sp>
      <p:sp>
        <p:nvSpPr>
          <p:cNvPr id="20" name="Rounded Rectangle 19">
            <a:extLst>
              <a:ext uri="{FF2B5EF4-FFF2-40B4-BE49-F238E27FC236}">
                <a16:creationId xmlns:a16="http://schemas.microsoft.com/office/drawing/2014/main" id="{2D12BE19-5839-1847-A387-486443C0682A}"/>
              </a:ext>
            </a:extLst>
          </p:cNvPr>
          <p:cNvSpPr/>
          <p:nvPr/>
        </p:nvSpPr>
        <p:spPr>
          <a:xfrm>
            <a:off x="6388776" y="2501693"/>
            <a:ext cx="1637044" cy="1061649"/>
          </a:xfrm>
          <a:prstGeom prst="roundRect">
            <a:avLst/>
          </a:prstGeom>
          <a:noFill/>
          <a:ln w="19050">
            <a:solidFill>
              <a:srgbClr val="4CAD5B"/>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CAD5B"/>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A8CEFE9-F66F-C44A-9063-0A2DBB8E6A41}"/>
                  </a:ext>
                </a:extLst>
              </p:cNvPr>
              <p:cNvSpPr txBox="1"/>
              <p:nvPr/>
            </p:nvSpPr>
            <p:spPr>
              <a:xfrm>
                <a:off x="6388776" y="2180918"/>
                <a:ext cx="1944122" cy="369332"/>
              </a:xfrm>
              <a:prstGeom prst="rect">
                <a:avLst/>
              </a:prstGeom>
              <a:noFill/>
            </p:spPr>
            <p:txBody>
              <a:bodyPr wrap="none" rtlCol="0">
                <a:spAutoFit/>
              </a:bodyPr>
              <a:lstStyle/>
              <a:p>
                <a:r>
                  <a:rPr lang="en-US" dirty="0">
                    <a:solidFill>
                      <a:srgbClr val="4CAD5B"/>
                    </a:solidFill>
                  </a:rPr>
                  <a:t>Correct answer </a:t>
                </a:r>
                <a14:m>
                  <m:oMath xmlns:m="http://schemas.openxmlformats.org/officeDocument/2006/math">
                    <m:r>
                      <a:rPr lang="en-US" i="1" smtClean="0">
                        <a:solidFill>
                          <a:srgbClr val="4CAD5B"/>
                        </a:solidFill>
                        <a:latin typeface="Cambria Math" panose="02040503050406030204" pitchFamily="18" charset="0"/>
                        <a:ea typeface="Cambria Math" panose="02040503050406030204" pitchFamily="18" charset="0"/>
                      </a:rPr>
                      <m:t>∀</m:t>
                    </m:r>
                    <m:r>
                      <a:rPr lang="en-US" b="0" i="1" smtClean="0">
                        <a:solidFill>
                          <a:srgbClr val="4CAD5B"/>
                        </a:solidFill>
                        <a:latin typeface="Cambria Math" panose="02040503050406030204" pitchFamily="18" charset="0"/>
                        <a:ea typeface="Cambria Math" panose="02040503050406030204" pitchFamily="18" charset="0"/>
                      </a:rPr>
                      <m:t>𝑛</m:t>
                    </m:r>
                  </m:oMath>
                </a14:m>
                <a:endParaRPr lang="en-US" dirty="0">
                  <a:solidFill>
                    <a:srgbClr val="4CAD5B"/>
                  </a:solidFill>
                </a:endParaRPr>
              </a:p>
            </p:txBody>
          </p:sp>
        </mc:Choice>
        <mc:Fallback xmlns="">
          <p:sp>
            <p:nvSpPr>
              <p:cNvPr id="21" name="TextBox 20">
                <a:extLst>
                  <a:ext uri="{FF2B5EF4-FFF2-40B4-BE49-F238E27FC236}">
                    <a16:creationId xmlns:a16="http://schemas.microsoft.com/office/drawing/2014/main" id="{3A8CEFE9-F66F-C44A-9063-0A2DBB8E6A41}"/>
                  </a:ext>
                </a:extLst>
              </p:cNvPr>
              <p:cNvSpPr txBox="1">
                <a:spLocks noRot="1" noChangeAspect="1" noMove="1" noResize="1" noEditPoints="1" noAdjustHandles="1" noChangeArrowheads="1" noChangeShapeType="1" noTextEdit="1"/>
              </p:cNvSpPr>
              <p:nvPr/>
            </p:nvSpPr>
            <p:spPr>
              <a:xfrm>
                <a:off x="6388776" y="2180918"/>
                <a:ext cx="1944122" cy="369332"/>
              </a:xfrm>
              <a:prstGeom prst="rect">
                <a:avLst/>
              </a:prstGeom>
              <a:blipFill>
                <a:blip r:embed="rId11"/>
                <a:stretch>
                  <a:fillRect l="-1948" t="-6667" b="-23333"/>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3EC9C1DC-ACDA-8D49-9524-4FE27ED77C45}"/>
              </a:ext>
            </a:extLst>
          </p:cNvPr>
          <p:cNvSpPr/>
          <p:nvPr/>
        </p:nvSpPr>
        <p:spPr>
          <a:xfrm>
            <a:off x="949346" y="4048454"/>
            <a:ext cx="7540436" cy="2216171"/>
          </a:xfrm>
          <a:prstGeom prst="roundRect">
            <a:avLst/>
          </a:prstGeom>
          <a:noFill/>
          <a:ln w="31750">
            <a:solidFill>
              <a:srgbClr val="FFC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4D72BF"/>
              </a:highlight>
            </a:endParaRPr>
          </a:p>
        </p:txBody>
      </p:sp>
      <p:sp>
        <p:nvSpPr>
          <p:cNvPr id="23" name="TextBox 22">
            <a:extLst>
              <a:ext uri="{FF2B5EF4-FFF2-40B4-BE49-F238E27FC236}">
                <a16:creationId xmlns:a16="http://schemas.microsoft.com/office/drawing/2014/main" id="{E7B5A8E7-5233-A345-B85E-E98A96CF9CFE}"/>
              </a:ext>
            </a:extLst>
          </p:cNvPr>
          <p:cNvSpPr txBox="1"/>
          <p:nvPr/>
        </p:nvSpPr>
        <p:spPr>
          <a:xfrm>
            <a:off x="6562165" y="4103702"/>
            <a:ext cx="1120884" cy="369332"/>
          </a:xfrm>
          <a:prstGeom prst="rect">
            <a:avLst/>
          </a:prstGeom>
          <a:noFill/>
        </p:spPr>
        <p:txBody>
          <a:bodyPr wrap="none" rtlCol="0">
            <a:spAutoFit/>
          </a:bodyPr>
          <a:lstStyle/>
          <a:p>
            <a:r>
              <a:rPr lang="en-US" b="1" dirty="0">
                <a:solidFill>
                  <a:srgbClr val="FFC000"/>
                </a:solidFill>
              </a:rPr>
              <a:t>Your tests</a:t>
            </a:r>
          </a:p>
        </p:txBody>
      </p:sp>
    </p:spTree>
    <p:extLst>
      <p:ext uri="{BB962C8B-B14F-4D97-AF65-F5344CB8AC3E}">
        <p14:creationId xmlns:p14="http://schemas.microsoft.com/office/powerpoint/2010/main" val="3985314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325527" y="5565338"/>
            <a:ext cx="6948762" cy="1292662"/>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sz="2400" b="1" dirty="0">
                <a:solidFill>
                  <a:srgbClr val="C00000"/>
                </a:solidFill>
              </a:rPr>
              <a:t>10pt </a:t>
            </a:r>
            <a:r>
              <a:rPr lang="en-US" sz="2400" b="1" dirty="0">
                <a:solidFill>
                  <a:srgbClr val="C00000"/>
                </a:solidFill>
                <a:sym typeface="Wingdings" pitchFamily="2" charset="2"/>
              </a:rPr>
              <a:t> </a:t>
            </a:r>
            <a:r>
              <a:rPr lang="en-US" sz="2400"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8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9922F-AC91-02DD-7167-89E1F9278801}"/>
              </a:ext>
            </a:extLst>
          </p:cNvPr>
          <p:cNvSpPr>
            <a:spLocks noGrp="1"/>
          </p:cNvSpPr>
          <p:nvPr>
            <p:ph type="title"/>
          </p:nvPr>
        </p:nvSpPr>
        <p:spPr/>
        <p:txBody>
          <a:bodyPr/>
          <a:lstStyle/>
          <a:p>
            <a:r>
              <a:rPr lang="en-US" dirty="0"/>
              <a:t>Virtual machine</a:t>
            </a:r>
          </a:p>
        </p:txBody>
      </p:sp>
      <p:pic>
        <p:nvPicPr>
          <p:cNvPr id="4" name="Picture 3">
            <a:extLst>
              <a:ext uri="{FF2B5EF4-FFF2-40B4-BE49-F238E27FC236}">
                <a16:creationId xmlns:a16="http://schemas.microsoft.com/office/drawing/2014/main" id="{3BABF782-7767-EE77-91BD-AEAFC41CC100}"/>
              </a:ext>
            </a:extLst>
          </p:cNvPr>
          <p:cNvPicPr>
            <a:picLocks noChangeAspect="1"/>
          </p:cNvPicPr>
          <p:nvPr/>
        </p:nvPicPr>
        <p:blipFill>
          <a:blip r:embed="rId2"/>
          <a:stretch>
            <a:fillRect/>
          </a:stretch>
        </p:blipFill>
        <p:spPr>
          <a:xfrm>
            <a:off x="450928" y="1795436"/>
            <a:ext cx="4315604" cy="347959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8EA89C9E-7B9B-A82F-8083-0DA209FADBC0}"/>
              </a:ext>
            </a:extLst>
          </p:cNvPr>
          <p:cNvSpPr txBox="1"/>
          <p:nvPr/>
        </p:nvSpPr>
        <p:spPr>
          <a:xfrm>
            <a:off x="6535271" y="3729317"/>
            <a:ext cx="2025876" cy="369332"/>
          </a:xfrm>
          <a:prstGeom prst="rect">
            <a:avLst/>
          </a:prstGeom>
          <a:noFill/>
        </p:spPr>
        <p:txBody>
          <a:bodyPr wrap="none" rtlCol="0">
            <a:spAutoFit/>
          </a:bodyPr>
          <a:lstStyle/>
          <a:p>
            <a:r>
              <a:rPr lang="en-US" dirty="0">
                <a:hlinkClick r:id="rId3"/>
              </a:rPr>
              <a:t>Detailed guide here</a:t>
            </a:r>
            <a:endParaRPr lang="en-US" dirty="0"/>
          </a:p>
        </p:txBody>
      </p:sp>
      <p:sp>
        <p:nvSpPr>
          <p:cNvPr id="2" name="TextBox 1">
            <a:extLst>
              <a:ext uri="{FF2B5EF4-FFF2-40B4-BE49-F238E27FC236}">
                <a16:creationId xmlns:a16="http://schemas.microsoft.com/office/drawing/2014/main" id="{047ED8F3-D111-8303-0657-1C3DB11A1371}"/>
              </a:ext>
            </a:extLst>
          </p:cNvPr>
          <p:cNvSpPr txBox="1"/>
          <p:nvPr/>
        </p:nvSpPr>
        <p:spPr>
          <a:xfrm>
            <a:off x="5395272" y="4493324"/>
            <a:ext cx="3460243" cy="369332"/>
          </a:xfrm>
          <a:prstGeom prst="rect">
            <a:avLst/>
          </a:prstGeom>
          <a:noFill/>
        </p:spPr>
        <p:txBody>
          <a:bodyPr wrap="none" rtlCol="0">
            <a:spAutoFit/>
          </a:bodyPr>
          <a:lstStyle/>
          <a:p>
            <a:r>
              <a:rPr lang="en-US" dirty="0"/>
              <a:t>If you use Windows, </a:t>
            </a:r>
            <a:r>
              <a:rPr lang="en-US" dirty="0">
                <a:hlinkClick r:id="rId4"/>
              </a:rPr>
              <a:t>watch this too</a:t>
            </a:r>
            <a:endParaRPr lang="en-US" dirty="0"/>
          </a:p>
        </p:txBody>
      </p:sp>
    </p:spTree>
    <p:extLst>
      <p:ext uri="{BB962C8B-B14F-4D97-AF65-F5344CB8AC3E}">
        <p14:creationId xmlns:p14="http://schemas.microsoft.com/office/powerpoint/2010/main" val="729289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2141C-0815-0F43-95B1-DE633B8D47A0}"/>
              </a:ext>
            </a:extLst>
          </p:cNvPr>
          <p:cNvSpPr>
            <a:spLocks noGrp="1"/>
          </p:cNvSpPr>
          <p:nvPr>
            <p:ph type="title"/>
          </p:nvPr>
        </p:nvSpPr>
        <p:spPr/>
        <p:txBody>
          <a:bodyPr/>
          <a:lstStyle/>
          <a:p>
            <a:r>
              <a:rPr lang="en-US" dirty="0" err="1"/>
              <a:t>Makefile</a:t>
            </a:r>
            <a:endParaRPr lang="en-US" dirty="0"/>
          </a:p>
        </p:txBody>
      </p:sp>
      <p:pic>
        <p:nvPicPr>
          <p:cNvPr id="2" name="Picture 1">
            <a:extLst>
              <a:ext uri="{FF2B5EF4-FFF2-40B4-BE49-F238E27FC236}">
                <a16:creationId xmlns:a16="http://schemas.microsoft.com/office/drawing/2014/main" id="{7A95A138-DD79-556E-B169-73B2723936F4}"/>
              </a:ext>
            </a:extLst>
          </p:cNvPr>
          <p:cNvPicPr>
            <a:picLocks noChangeAspect="1"/>
          </p:cNvPicPr>
          <p:nvPr/>
        </p:nvPicPr>
        <p:blipFill>
          <a:blip r:embed="rId2"/>
          <a:stretch>
            <a:fillRect/>
          </a:stretch>
        </p:blipFill>
        <p:spPr>
          <a:xfrm>
            <a:off x="1613078" y="1978249"/>
            <a:ext cx="4584700" cy="3503592"/>
          </a:xfrm>
          <a:prstGeom prst="rect">
            <a:avLst/>
          </a:prstGeom>
          <a:ln>
            <a:noFill/>
          </a:ln>
          <a:effectLst>
            <a:outerShdw blurRad="292100" dist="139700" dir="2700000" algn="tl" rotWithShape="0">
              <a:srgbClr val="333333">
                <a:alpha val="65000"/>
              </a:srgbClr>
            </a:outerShdw>
          </a:effectLst>
        </p:spPr>
      </p:pic>
      <p:pic>
        <p:nvPicPr>
          <p:cNvPr id="1026" name="Picture 2" descr="10 Hilarious Binary Jokes That Will Make You Laugh - Convert Binary">
            <a:extLst>
              <a:ext uri="{FF2B5EF4-FFF2-40B4-BE49-F238E27FC236}">
                <a16:creationId xmlns:a16="http://schemas.microsoft.com/office/drawing/2014/main" id="{EA202CD5-4F2B-A86D-62A0-C7350D897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40" y="331495"/>
            <a:ext cx="1501675" cy="10720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822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48CFA-DA61-FFC8-63CA-3D27FAD6F106}"/>
              </a:ext>
            </a:extLst>
          </p:cNvPr>
          <p:cNvSpPr>
            <a:spLocks noGrp="1"/>
          </p:cNvSpPr>
          <p:nvPr>
            <p:ph type="title"/>
          </p:nvPr>
        </p:nvSpPr>
        <p:spPr/>
        <p:txBody>
          <a:bodyPr/>
          <a:lstStyle/>
          <a:p>
            <a:r>
              <a:rPr lang="en-US" dirty="0"/>
              <a:t>Memory Checker</a:t>
            </a:r>
          </a:p>
        </p:txBody>
      </p:sp>
      <p:pic>
        <p:nvPicPr>
          <p:cNvPr id="4" name="Picture 3">
            <a:extLst>
              <a:ext uri="{FF2B5EF4-FFF2-40B4-BE49-F238E27FC236}">
                <a16:creationId xmlns:a16="http://schemas.microsoft.com/office/drawing/2014/main" id="{93274CB9-7AA5-A464-21AE-F55CDBDB1195}"/>
              </a:ext>
            </a:extLst>
          </p:cNvPr>
          <p:cNvPicPr>
            <a:picLocks noChangeAspect="1"/>
          </p:cNvPicPr>
          <p:nvPr/>
        </p:nvPicPr>
        <p:blipFill>
          <a:blip r:embed="rId2"/>
          <a:stretch>
            <a:fillRect/>
          </a:stretch>
        </p:blipFill>
        <p:spPr>
          <a:xfrm>
            <a:off x="3666564" y="1274960"/>
            <a:ext cx="5091953" cy="273945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627AC5-19BB-E0D8-01CD-83123D1650C7}"/>
              </a:ext>
            </a:extLst>
          </p:cNvPr>
          <p:cNvPicPr>
            <a:picLocks noChangeAspect="1"/>
          </p:cNvPicPr>
          <p:nvPr/>
        </p:nvPicPr>
        <p:blipFill>
          <a:blip r:embed="rId3"/>
          <a:stretch>
            <a:fillRect/>
          </a:stretch>
        </p:blipFill>
        <p:spPr>
          <a:xfrm>
            <a:off x="4763635" y="4270287"/>
            <a:ext cx="3861997" cy="188567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1C68D14-11FB-2A96-76F0-57F59359F8DB}"/>
              </a:ext>
            </a:extLst>
          </p:cNvPr>
          <p:cNvPicPr>
            <a:picLocks noChangeAspect="1"/>
          </p:cNvPicPr>
          <p:nvPr/>
        </p:nvPicPr>
        <p:blipFill>
          <a:blip r:embed="rId4"/>
          <a:stretch>
            <a:fillRect/>
          </a:stretch>
        </p:blipFill>
        <p:spPr>
          <a:xfrm>
            <a:off x="385483" y="3746574"/>
            <a:ext cx="3861997" cy="26204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88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E2CB9-94B2-5C4C-971E-D17230275D0D}"/>
              </a:ext>
            </a:extLst>
          </p:cNvPr>
          <p:cNvSpPr>
            <a:spLocks noGrp="1"/>
          </p:cNvSpPr>
          <p:nvPr>
            <p:ph type="body" sz="quarter" idx="11"/>
          </p:nvPr>
        </p:nvSpPr>
        <p:spPr>
          <a:xfrm>
            <a:off x="2974668" y="2737283"/>
            <a:ext cx="3476467" cy="817614"/>
          </a:xfrm>
        </p:spPr>
        <p:txBody>
          <a:bodyPr/>
          <a:lstStyle/>
          <a:p>
            <a:pPr marL="0" indent="0">
              <a:buNone/>
            </a:pPr>
            <a:r>
              <a:rPr lang="en-US" altLang="zh-CN" sz="4400" dirty="0"/>
              <a:t>Clean</a:t>
            </a:r>
            <a:r>
              <a:rPr lang="zh-CN" altLang="en-US" sz="4400" dirty="0"/>
              <a:t> </a:t>
            </a:r>
            <a:r>
              <a:rPr lang="en-US" altLang="zh-CN" sz="4400" dirty="0"/>
              <a:t>Code</a:t>
            </a:r>
            <a:endParaRPr lang="en-US" sz="4400" dirty="0"/>
          </a:p>
        </p:txBody>
      </p:sp>
      <p:pic>
        <p:nvPicPr>
          <p:cNvPr id="1026" name="Picture 2" descr="7 Tips To Write Clean And Better Code in 2020 - GeeksforGeeks">
            <a:extLst>
              <a:ext uri="{FF2B5EF4-FFF2-40B4-BE49-F238E27FC236}">
                <a16:creationId xmlns:a16="http://schemas.microsoft.com/office/drawing/2014/main" id="{8484806D-9BFC-9A49-8413-022127789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70" y="5041783"/>
            <a:ext cx="2644615" cy="1591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550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660BFA3-E3B6-0C4E-B98C-130C10B63B39}"/>
              </a:ext>
            </a:extLst>
          </p:cNvPr>
          <p:cNvSpPr txBox="1">
            <a:spLocks/>
          </p:cNvSpPr>
          <p:nvPr/>
        </p:nvSpPr>
        <p:spPr>
          <a:xfrm>
            <a:off x="5007006" y="517747"/>
            <a:ext cx="2858609" cy="576426"/>
          </a:xfrm>
          <a:prstGeom prst="rect">
            <a:avLst/>
          </a:prstGeom>
          <a:noFill/>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3600" dirty="0">
                <a:solidFill>
                  <a:srgbClr val="00B050"/>
                </a:solidFill>
              </a:rPr>
              <a:t>Solid</a:t>
            </a:r>
            <a:r>
              <a:rPr lang="en-US" sz="2000" dirty="0"/>
              <a:t> Code</a:t>
            </a:r>
          </a:p>
        </p:txBody>
      </p:sp>
      <p:grpSp>
        <p:nvGrpSpPr>
          <p:cNvPr id="3" name="Group 2">
            <a:extLst>
              <a:ext uri="{FF2B5EF4-FFF2-40B4-BE49-F238E27FC236}">
                <a16:creationId xmlns:a16="http://schemas.microsoft.com/office/drawing/2014/main" id="{62B6C85A-B529-A246-B3DA-8F065F0028EF}"/>
              </a:ext>
            </a:extLst>
          </p:cNvPr>
          <p:cNvGrpSpPr/>
          <p:nvPr/>
        </p:nvGrpSpPr>
        <p:grpSpPr>
          <a:xfrm>
            <a:off x="493421" y="935423"/>
            <a:ext cx="8263690" cy="5499419"/>
            <a:chOff x="493421" y="935423"/>
            <a:chExt cx="8263690" cy="5499419"/>
          </a:xfrm>
        </p:grpSpPr>
        <p:grpSp>
          <p:nvGrpSpPr>
            <p:cNvPr id="8" name="Group 7">
              <a:extLst>
                <a:ext uri="{FF2B5EF4-FFF2-40B4-BE49-F238E27FC236}">
                  <a16:creationId xmlns:a16="http://schemas.microsoft.com/office/drawing/2014/main" id="{61A1EC2B-4DE2-D745-8484-60ECE08649C3}"/>
                </a:ext>
              </a:extLst>
            </p:cNvPr>
            <p:cNvGrpSpPr/>
            <p:nvPr/>
          </p:nvGrpSpPr>
          <p:grpSpPr>
            <a:xfrm>
              <a:off x="493421" y="935423"/>
              <a:ext cx="3777761" cy="5499419"/>
              <a:chOff x="493421" y="935423"/>
              <a:chExt cx="3777761" cy="5499419"/>
            </a:xfrm>
          </p:grpSpPr>
          <p:pic>
            <p:nvPicPr>
              <p:cNvPr id="5" name="Picture 4">
                <a:extLst>
                  <a:ext uri="{FF2B5EF4-FFF2-40B4-BE49-F238E27FC236}">
                    <a16:creationId xmlns:a16="http://schemas.microsoft.com/office/drawing/2014/main" id="{EE584785-7C75-BA42-9BD8-F906C16C7D95}"/>
                  </a:ext>
                </a:extLst>
              </p:cNvPr>
              <p:cNvPicPr>
                <a:picLocks noChangeAspect="1"/>
              </p:cNvPicPr>
              <p:nvPr/>
            </p:nvPicPr>
            <p:blipFill>
              <a:blip r:embed="rId2"/>
              <a:stretch>
                <a:fillRect/>
              </a:stretch>
            </p:blipFill>
            <p:spPr>
              <a:xfrm>
                <a:off x="493421" y="935423"/>
                <a:ext cx="3777761" cy="16235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296195C-E2D3-3047-AB3A-936DD7A5F4D2}"/>
                  </a:ext>
                </a:extLst>
              </p:cNvPr>
              <p:cNvPicPr>
                <a:picLocks noChangeAspect="1"/>
              </p:cNvPicPr>
              <p:nvPr/>
            </p:nvPicPr>
            <p:blipFill>
              <a:blip r:embed="rId3"/>
              <a:stretch>
                <a:fillRect/>
              </a:stretch>
            </p:blipFill>
            <p:spPr>
              <a:xfrm>
                <a:off x="1186217" y="2835790"/>
                <a:ext cx="2941900" cy="3599052"/>
              </a:xfrm>
              <a:prstGeom prst="rect">
                <a:avLst/>
              </a:prstGeom>
              <a:ln>
                <a:noFill/>
              </a:ln>
              <a:effectLst>
                <a:outerShdw blurRad="292100" dist="139700" dir="2700000" algn="tl" rotWithShape="0">
                  <a:srgbClr val="333333">
                    <a:alpha val="65000"/>
                  </a:srgbClr>
                </a:outerShdw>
              </a:effectLst>
            </p:spPr>
          </p:pic>
        </p:grpSp>
        <p:pic>
          <p:nvPicPr>
            <p:cNvPr id="2" name="Picture 1">
              <a:extLst>
                <a:ext uri="{FF2B5EF4-FFF2-40B4-BE49-F238E27FC236}">
                  <a16:creationId xmlns:a16="http://schemas.microsoft.com/office/drawing/2014/main" id="{5FCC72AC-814F-2640-88AD-C1656B006D91}"/>
                </a:ext>
              </a:extLst>
            </p:cNvPr>
            <p:cNvPicPr>
              <a:picLocks noChangeAspect="1"/>
            </p:cNvPicPr>
            <p:nvPr/>
          </p:nvPicPr>
          <p:blipFill>
            <a:blip r:embed="rId4"/>
            <a:stretch>
              <a:fillRect/>
            </a:stretch>
          </p:blipFill>
          <p:spPr>
            <a:xfrm>
              <a:off x="4719701" y="1782716"/>
              <a:ext cx="4037410" cy="371256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24048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D6D6A-D33F-7D45-8D69-5C83E7DE31D0}"/>
              </a:ext>
            </a:extLst>
          </p:cNvPr>
          <p:cNvSpPr>
            <a:spLocks noGrp="1"/>
          </p:cNvSpPr>
          <p:nvPr>
            <p:ph type="title"/>
          </p:nvPr>
        </p:nvSpPr>
        <p:spPr/>
        <p:txBody>
          <a:bodyPr/>
          <a:lstStyle/>
          <a:p>
            <a:r>
              <a:rPr lang="en-US" dirty="0"/>
              <a:t>Class Instance</a:t>
            </a:r>
          </a:p>
        </p:txBody>
      </p:sp>
      <p:sp>
        <p:nvSpPr>
          <p:cNvPr id="4" name="Rectangle 3">
            <a:extLst>
              <a:ext uri="{FF2B5EF4-FFF2-40B4-BE49-F238E27FC236}">
                <a16:creationId xmlns:a16="http://schemas.microsoft.com/office/drawing/2014/main" id="{8CEB681E-DADD-2147-B46E-78F95C379FA9}"/>
              </a:ext>
            </a:extLst>
          </p:cNvPr>
          <p:cNvSpPr/>
          <p:nvPr/>
        </p:nvSpPr>
        <p:spPr>
          <a:xfrm>
            <a:off x="5925365" y="43256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975252B3-C498-8E4C-9C07-AE6D1FB37BB3}"/>
              </a:ext>
            </a:extLst>
          </p:cNvPr>
          <p:cNvSpPr/>
          <p:nvPr/>
        </p:nvSpPr>
        <p:spPr>
          <a:xfrm>
            <a:off x="5925365" y="77879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FE6E54-C796-DA48-A51F-74FDCABF1859}"/>
              </a:ext>
            </a:extLst>
          </p:cNvPr>
          <p:cNvSpPr/>
          <p:nvPr/>
        </p:nvSpPr>
        <p:spPr>
          <a:xfrm>
            <a:off x="5925365" y="11250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CCA764-0832-C44C-BCB2-5DD72689D9BF}"/>
              </a:ext>
            </a:extLst>
          </p:cNvPr>
          <p:cNvSpPr/>
          <p:nvPr/>
        </p:nvSpPr>
        <p:spPr>
          <a:xfrm>
            <a:off x="5925365" y="14712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EBDAC9-860D-5C43-BA9A-E81F77B108E9}"/>
              </a:ext>
            </a:extLst>
          </p:cNvPr>
          <p:cNvSpPr/>
          <p:nvPr/>
        </p:nvSpPr>
        <p:spPr>
          <a:xfrm>
            <a:off x="5925365" y="181969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F9B852-8D67-C24C-9BC9-A917722166D0}"/>
              </a:ext>
            </a:extLst>
          </p:cNvPr>
          <p:cNvSpPr/>
          <p:nvPr/>
        </p:nvSpPr>
        <p:spPr>
          <a:xfrm>
            <a:off x="5925365" y="21659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41836D-5473-9746-9356-B603A5E455FA}"/>
              </a:ext>
            </a:extLst>
          </p:cNvPr>
          <p:cNvSpPr/>
          <p:nvPr/>
        </p:nvSpPr>
        <p:spPr>
          <a:xfrm>
            <a:off x="5925365" y="251215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72B5A6-2681-E745-986F-454C36FBB72C}"/>
              </a:ext>
            </a:extLst>
          </p:cNvPr>
          <p:cNvSpPr/>
          <p:nvPr/>
        </p:nvSpPr>
        <p:spPr>
          <a:xfrm>
            <a:off x="5925365" y="285838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465105E-AA00-3F40-BDD1-C36DBDCB859A}"/>
              </a:ext>
            </a:extLst>
          </p:cNvPr>
          <p:cNvSpPr txBox="1"/>
          <p:nvPr/>
        </p:nvSpPr>
        <p:spPr>
          <a:xfrm>
            <a:off x="6849084" y="776600"/>
            <a:ext cx="151210" cy="368877"/>
          </a:xfrm>
          <a:prstGeom prst="rect">
            <a:avLst/>
          </a:prstGeom>
          <a:noFill/>
        </p:spPr>
        <p:txBody>
          <a:bodyPr wrap="square" rtlCol="0">
            <a:spAutoFit/>
          </a:bodyPr>
          <a:lstStyle/>
          <a:p>
            <a:endParaRPr lang="en-US" dirty="0">
              <a:solidFill>
                <a:schemeClr val="bg2"/>
              </a:solidFill>
            </a:endParaRPr>
          </a:p>
        </p:txBody>
      </p:sp>
      <p:grpSp>
        <p:nvGrpSpPr>
          <p:cNvPr id="13" name="Group 12">
            <a:extLst>
              <a:ext uri="{FF2B5EF4-FFF2-40B4-BE49-F238E27FC236}">
                <a16:creationId xmlns:a16="http://schemas.microsoft.com/office/drawing/2014/main" id="{6BBA35E9-B986-4B42-9D90-708C8954FE5D}"/>
              </a:ext>
            </a:extLst>
          </p:cNvPr>
          <p:cNvGrpSpPr/>
          <p:nvPr/>
        </p:nvGrpSpPr>
        <p:grpSpPr>
          <a:xfrm>
            <a:off x="5297102" y="410739"/>
            <a:ext cx="635110" cy="2379254"/>
            <a:chOff x="462799" y="3050759"/>
            <a:chExt cx="635110" cy="2379254"/>
          </a:xfrm>
        </p:grpSpPr>
        <p:sp>
          <p:nvSpPr>
            <p:cNvPr id="14" name="TextBox 13">
              <a:extLst>
                <a:ext uri="{FF2B5EF4-FFF2-40B4-BE49-F238E27FC236}">
                  <a16:creationId xmlns:a16="http://schemas.microsoft.com/office/drawing/2014/main" id="{5FE7A225-8C5C-0C40-A23E-63669EDC83E5}"/>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15" name="TextBox 14">
              <a:extLst>
                <a:ext uri="{FF2B5EF4-FFF2-40B4-BE49-F238E27FC236}">
                  <a16:creationId xmlns:a16="http://schemas.microsoft.com/office/drawing/2014/main" id="{9A8F89A2-8C68-EA48-827C-196118809A7E}"/>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16" name="TextBox 15">
              <a:extLst>
                <a:ext uri="{FF2B5EF4-FFF2-40B4-BE49-F238E27FC236}">
                  <a16:creationId xmlns:a16="http://schemas.microsoft.com/office/drawing/2014/main" id="{EB9070E4-4832-4F48-9E55-B5E54C2AC7CC}"/>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17" name="TextBox 16">
              <a:extLst>
                <a:ext uri="{FF2B5EF4-FFF2-40B4-BE49-F238E27FC236}">
                  <a16:creationId xmlns:a16="http://schemas.microsoft.com/office/drawing/2014/main" id="{7186842B-EC40-4B4A-B9C8-32EC4FAEE98E}"/>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18" name="TextBox 17">
              <a:extLst>
                <a:ext uri="{FF2B5EF4-FFF2-40B4-BE49-F238E27FC236}">
                  <a16:creationId xmlns:a16="http://schemas.microsoft.com/office/drawing/2014/main" id="{69ACBB99-BF70-DB4F-9C93-0615371371B0}"/>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19" name="TextBox 18">
            <a:extLst>
              <a:ext uri="{FF2B5EF4-FFF2-40B4-BE49-F238E27FC236}">
                <a16:creationId xmlns:a16="http://schemas.microsoft.com/office/drawing/2014/main" id="{09374068-E748-D14A-B263-5D34699DE2E1}"/>
              </a:ext>
            </a:extLst>
          </p:cNvPr>
          <p:cNvSpPr txBox="1"/>
          <p:nvPr/>
        </p:nvSpPr>
        <p:spPr>
          <a:xfrm>
            <a:off x="3985860" y="116862"/>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sp>
        <p:nvSpPr>
          <p:cNvPr id="24" name="Rectangle 23">
            <a:extLst>
              <a:ext uri="{FF2B5EF4-FFF2-40B4-BE49-F238E27FC236}">
                <a16:creationId xmlns:a16="http://schemas.microsoft.com/office/drawing/2014/main" id="{1DAE84BE-B4F4-BC4F-8049-2A65C80809DE}"/>
              </a:ext>
            </a:extLst>
          </p:cNvPr>
          <p:cNvSpPr/>
          <p:nvPr/>
        </p:nvSpPr>
        <p:spPr>
          <a:xfrm>
            <a:off x="5925364" y="321335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FB86166-49AF-6945-ACF9-525B945EF3D8}"/>
              </a:ext>
            </a:extLst>
          </p:cNvPr>
          <p:cNvSpPr/>
          <p:nvPr/>
        </p:nvSpPr>
        <p:spPr>
          <a:xfrm>
            <a:off x="5927733" y="356924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092811-1623-B74B-9D26-2503324A3851}"/>
              </a:ext>
            </a:extLst>
          </p:cNvPr>
          <p:cNvSpPr/>
          <p:nvPr/>
        </p:nvSpPr>
        <p:spPr>
          <a:xfrm>
            <a:off x="5927733" y="391547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FB51501-971B-2A4D-9D08-D0BE51C4E1C9}"/>
              </a:ext>
            </a:extLst>
          </p:cNvPr>
          <p:cNvSpPr/>
          <p:nvPr/>
        </p:nvSpPr>
        <p:spPr>
          <a:xfrm>
            <a:off x="5927732" y="42704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8110045-5081-184A-8297-5138385B5B92}"/>
              </a:ext>
            </a:extLst>
          </p:cNvPr>
          <p:cNvGrpSpPr/>
          <p:nvPr/>
        </p:nvGrpSpPr>
        <p:grpSpPr>
          <a:xfrm>
            <a:off x="8035018" y="2519891"/>
            <a:ext cx="1173958" cy="3144061"/>
            <a:chOff x="8159558" y="409714"/>
            <a:chExt cx="1173958" cy="1360531"/>
          </a:xfrm>
        </p:grpSpPr>
        <p:sp>
          <p:nvSpPr>
            <p:cNvPr id="29" name="Rectangle 28">
              <a:extLst>
                <a:ext uri="{FF2B5EF4-FFF2-40B4-BE49-F238E27FC236}">
                  <a16:creationId xmlns:a16="http://schemas.microsoft.com/office/drawing/2014/main" id="{76B4E818-BB64-D748-9C3D-A38239040BEB}"/>
                </a:ext>
              </a:extLst>
            </p:cNvPr>
            <p:cNvSpPr/>
            <p:nvPr/>
          </p:nvSpPr>
          <p:spPr>
            <a:xfrm>
              <a:off x="8201073" y="934187"/>
              <a:ext cx="1132443" cy="226413"/>
            </a:xfrm>
            <a:prstGeom prst="rect">
              <a:avLst/>
            </a:prstGeom>
            <a:ln>
              <a:noFill/>
            </a:ln>
          </p:spPr>
          <p:txBody>
            <a:bodyPr wrap="square">
              <a:spAutoFit/>
            </a:bodyPr>
            <a:lstStyle/>
            <a:p>
              <a:pPr algn="ctr"/>
              <a:r>
                <a:rPr lang="en-US" sz="1400" dirty="0"/>
                <a:t>sizeof(int*)</a:t>
              </a:r>
            </a:p>
            <a:p>
              <a:pPr algn="ctr"/>
              <a:r>
                <a:rPr lang="en-US" sz="1400" dirty="0"/>
                <a:t>24 bytes</a:t>
              </a:r>
            </a:p>
          </p:txBody>
        </p:sp>
        <p:sp>
          <p:nvSpPr>
            <p:cNvPr id="30" name="Right Brace 29">
              <a:extLst>
                <a:ext uri="{FF2B5EF4-FFF2-40B4-BE49-F238E27FC236}">
                  <a16:creationId xmlns:a16="http://schemas.microsoft.com/office/drawing/2014/main" id="{D82A6E72-0898-D049-BD53-1117B273C3D4}"/>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31" name="Rectangle 30">
            <a:extLst>
              <a:ext uri="{FF2B5EF4-FFF2-40B4-BE49-F238E27FC236}">
                <a16:creationId xmlns:a16="http://schemas.microsoft.com/office/drawing/2014/main" id="{EDDD772C-018B-654A-AE38-8FB23D46C5B6}"/>
              </a:ext>
            </a:extLst>
          </p:cNvPr>
          <p:cNvSpPr/>
          <p:nvPr/>
        </p:nvSpPr>
        <p:spPr>
          <a:xfrm>
            <a:off x="5922996" y="461602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A49EB13-B89B-F445-AE33-BD47C036007F}"/>
              </a:ext>
            </a:extLst>
          </p:cNvPr>
          <p:cNvSpPr/>
          <p:nvPr/>
        </p:nvSpPr>
        <p:spPr>
          <a:xfrm>
            <a:off x="5925365" y="49719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EEF387E-6AF2-7E4E-8427-2ED058FCD007}"/>
              </a:ext>
            </a:extLst>
          </p:cNvPr>
          <p:cNvSpPr/>
          <p:nvPr/>
        </p:nvSpPr>
        <p:spPr>
          <a:xfrm>
            <a:off x="5925365" y="53181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D1A470E-389B-D947-BF8C-9BC85DEBDB7B}"/>
              </a:ext>
            </a:extLst>
          </p:cNvPr>
          <p:cNvSpPr/>
          <p:nvPr/>
        </p:nvSpPr>
        <p:spPr>
          <a:xfrm>
            <a:off x="5925364" y="567312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A984F1D-5D06-1E43-B027-7262E169368C}"/>
              </a:ext>
            </a:extLst>
          </p:cNvPr>
          <p:cNvSpPr/>
          <p:nvPr/>
        </p:nvSpPr>
        <p:spPr>
          <a:xfrm>
            <a:off x="5915472" y="2521527"/>
            <a:ext cx="2020152" cy="3151593"/>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duck</a:t>
            </a:r>
            <a:endParaRPr lang="en-US" sz="1100" dirty="0">
              <a:solidFill>
                <a:schemeClr val="tx1"/>
              </a:solidFill>
            </a:endParaRPr>
          </a:p>
        </p:txBody>
      </p:sp>
      <p:pic>
        <p:nvPicPr>
          <p:cNvPr id="37" name="Picture 36">
            <a:extLst>
              <a:ext uri="{FF2B5EF4-FFF2-40B4-BE49-F238E27FC236}">
                <a16:creationId xmlns:a16="http://schemas.microsoft.com/office/drawing/2014/main" id="{2C3C4DB3-3344-6040-9CF2-C69DBF619F39}"/>
              </a:ext>
            </a:extLst>
          </p:cNvPr>
          <p:cNvPicPr>
            <a:picLocks noChangeAspect="1"/>
          </p:cNvPicPr>
          <p:nvPr/>
        </p:nvPicPr>
        <p:blipFill>
          <a:blip r:embed="rId2"/>
          <a:stretch>
            <a:fillRect/>
          </a:stretch>
        </p:blipFill>
        <p:spPr>
          <a:xfrm>
            <a:off x="361867" y="3083097"/>
            <a:ext cx="5123984" cy="2234626"/>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5CC628A1-7C81-4B41-984B-4834914F5376}"/>
              </a:ext>
            </a:extLst>
          </p:cNvPr>
          <p:cNvPicPr>
            <a:picLocks noChangeAspect="1"/>
          </p:cNvPicPr>
          <p:nvPr/>
        </p:nvPicPr>
        <p:blipFill rotWithShape="1">
          <a:blip r:embed="rId3"/>
          <a:srcRect l="43325" t="22456" r="41510"/>
          <a:stretch/>
        </p:blipFill>
        <p:spPr>
          <a:xfrm>
            <a:off x="6804390" y="2743301"/>
            <a:ext cx="789795" cy="1067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67536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ADE00F-6A67-0448-845D-D1423B650A80}"/>
              </a:ext>
            </a:extLst>
          </p:cNvPr>
          <p:cNvSpPr>
            <a:spLocks noGrp="1"/>
          </p:cNvSpPr>
          <p:nvPr>
            <p:ph type="title"/>
          </p:nvPr>
        </p:nvSpPr>
        <p:spPr/>
        <p:txBody>
          <a:bodyPr/>
          <a:lstStyle/>
          <a:p>
            <a:r>
              <a:rPr lang="en-US" altLang="zh-CN" dirty="0"/>
              <a:t>Clean</a:t>
            </a:r>
            <a:r>
              <a:rPr lang="zh-CN" altLang="en-US" dirty="0"/>
              <a:t> </a:t>
            </a:r>
            <a:r>
              <a:rPr lang="en-US" altLang="zh-CN" dirty="0"/>
              <a:t>Code</a:t>
            </a:r>
            <a:endParaRPr lang="en-US" dirty="0"/>
          </a:p>
        </p:txBody>
      </p:sp>
      <p:sp>
        <p:nvSpPr>
          <p:cNvPr id="5" name="TextBox 4">
            <a:extLst>
              <a:ext uri="{FF2B5EF4-FFF2-40B4-BE49-F238E27FC236}">
                <a16:creationId xmlns:a16="http://schemas.microsoft.com/office/drawing/2014/main" id="{1C4741AA-6ED1-EE45-85CE-7A7C90C064F9}"/>
              </a:ext>
            </a:extLst>
          </p:cNvPr>
          <p:cNvSpPr txBox="1"/>
          <p:nvPr/>
        </p:nvSpPr>
        <p:spPr>
          <a:xfrm>
            <a:off x="1031532" y="2620975"/>
            <a:ext cx="6879768" cy="132343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8000" b="1" dirty="0">
                <a:solidFill>
                  <a:srgbClr val="C00000"/>
                </a:solidFill>
              </a:rPr>
              <a:t>D</a:t>
            </a:r>
            <a:r>
              <a:rPr lang="en-US" sz="5400" dirty="0"/>
              <a:t>on’t </a:t>
            </a:r>
            <a:r>
              <a:rPr lang="en-US" sz="8000" dirty="0">
                <a:solidFill>
                  <a:srgbClr val="C00000"/>
                </a:solidFill>
              </a:rPr>
              <a:t>R</a:t>
            </a:r>
            <a:r>
              <a:rPr lang="en-US" sz="5400" dirty="0"/>
              <a:t>epeat </a:t>
            </a:r>
            <a:r>
              <a:rPr lang="en-US" sz="8000" dirty="0">
                <a:solidFill>
                  <a:srgbClr val="C00000"/>
                </a:solidFill>
              </a:rPr>
              <a:t>Y</a:t>
            </a:r>
            <a:r>
              <a:rPr lang="en-US" sz="5400" dirty="0"/>
              <a:t>ourself</a:t>
            </a:r>
          </a:p>
        </p:txBody>
      </p:sp>
    </p:spTree>
    <p:extLst>
      <p:ext uri="{BB962C8B-B14F-4D97-AF65-F5344CB8AC3E}">
        <p14:creationId xmlns:p14="http://schemas.microsoft.com/office/powerpoint/2010/main" val="1879751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7F35A7-F9EE-DB45-AA87-84911AC24197}"/>
              </a:ext>
            </a:extLst>
          </p:cNvPr>
          <p:cNvSpPr>
            <a:spLocks noGrp="1"/>
          </p:cNvSpPr>
          <p:nvPr>
            <p:ph type="title"/>
          </p:nvPr>
        </p:nvSpPr>
        <p:spPr/>
        <p:txBody>
          <a:bodyPr/>
          <a:lstStyle/>
          <a:p>
            <a:r>
              <a:rPr lang="en-US" altLang="zh-CN" dirty="0"/>
              <a:t>More</a:t>
            </a:r>
            <a:r>
              <a:rPr lang="zh-CN" altLang="en-US" dirty="0"/>
              <a:t> </a:t>
            </a:r>
            <a:r>
              <a:rPr lang="en-US" altLang="zh-CN" dirty="0"/>
              <a:t>on</a:t>
            </a:r>
            <a:r>
              <a:rPr lang="zh-CN" altLang="en-US" dirty="0"/>
              <a:t> </a:t>
            </a:r>
            <a:r>
              <a:rPr lang="en-US" altLang="zh-CN" dirty="0"/>
              <a:t>Clean</a:t>
            </a:r>
            <a:r>
              <a:rPr lang="zh-CN" altLang="en-US" dirty="0"/>
              <a:t> </a:t>
            </a:r>
            <a:r>
              <a:rPr lang="en-US" altLang="zh-CN" dirty="0"/>
              <a:t>Code</a:t>
            </a:r>
            <a:endParaRPr lang="en-US" dirty="0"/>
          </a:p>
        </p:txBody>
      </p:sp>
      <p:pic>
        <p:nvPicPr>
          <p:cNvPr id="4" name="Picture 3">
            <a:extLst>
              <a:ext uri="{FF2B5EF4-FFF2-40B4-BE49-F238E27FC236}">
                <a16:creationId xmlns:a16="http://schemas.microsoft.com/office/drawing/2014/main" id="{087BBA09-FA66-304A-9C81-389B204C43B9}"/>
              </a:ext>
            </a:extLst>
          </p:cNvPr>
          <p:cNvPicPr>
            <a:picLocks noChangeAspect="1"/>
          </p:cNvPicPr>
          <p:nvPr/>
        </p:nvPicPr>
        <p:blipFill>
          <a:blip r:embed="rId2"/>
          <a:stretch>
            <a:fillRect/>
          </a:stretch>
        </p:blipFill>
        <p:spPr>
          <a:xfrm>
            <a:off x="541997" y="1936652"/>
            <a:ext cx="3068506" cy="254726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ED01E315-74B2-8E46-B623-68AB0AA56B48}"/>
              </a:ext>
            </a:extLst>
          </p:cNvPr>
          <p:cNvSpPr/>
          <p:nvPr/>
        </p:nvSpPr>
        <p:spPr>
          <a:xfrm>
            <a:off x="443931" y="4553017"/>
            <a:ext cx="3166572" cy="369332"/>
          </a:xfrm>
          <a:prstGeom prst="rect">
            <a:avLst/>
          </a:prstGeom>
        </p:spPr>
        <p:txBody>
          <a:bodyPr wrap="none">
            <a:spAutoFit/>
          </a:bodyPr>
          <a:lstStyle/>
          <a:p>
            <a:r>
              <a:rPr lang="en-US" dirty="0"/>
              <a:t>https://</a:t>
            </a:r>
            <a:r>
              <a:rPr lang="en-US" dirty="0" err="1"/>
              <a:t>youtu.be</a:t>
            </a:r>
            <a:r>
              <a:rPr lang="en-US" dirty="0"/>
              <a:t>/4F72VULWFvc</a:t>
            </a:r>
          </a:p>
        </p:txBody>
      </p:sp>
      <p:pic>
        <p:nvPicPr>
          <p:cNvPr id="6" name="Picture 5">
            <a:extLst>
              <a:ext uri="{FF2B5EF4-FFF2-40B4-BE49-F238E27FC236}">
                <a16:creationId xmlns:a16="http://schemas.microsoft.com/office/drawing/2014/main" id="{1ABE658B-3105-DB47-BC1F-A63978EA68A1}"/>
              </a:ext>
            </a:extLst>
          </p:cNvPr>
          <p:cNvPicPr>
            <a:picLocks noChangeAspect="1"/>
          </p:cNvPicPr>
          <p:nvPr/>
        </p:nvPicPr>
        <p:blipFill>
          <a:blip r:embed="rId3"/>
          <a:stretch>
            <a:fillRect/>
          </a:stretch>
        </p:blipFill>
        <p:spPr>
          <a:xfrm>
            <a:off x="4763635" y="1936652"/>
            <a:ext cx="4152799" cy="2616365"/>
          </a:xfrm>
          <a:prstGeom prst="rect">
            <a:avLst/>
          </a:prstGeom>
        </p:spPr>
      </p:pic>
      <p:sp>
        <p:nvSpPr>
          <p:cNvPr id="7" name="Rectangle 6">
            <a:extLst>
              <a:ext uri="{FF2B5EF4-FFF2-40B4-BE49-F238E27FC236}">
                <a16:creationId xmlns:a16="http://schemas.microsoft.com/office/drawing/2014/main" id="{C8F2C3AE-0722-6B4A-86BD-823AB2682839}"/>
              </a:ext>
            </a:extLst>
          </p:cNvPr>
          <p:cNvSpPr/>
          <p:nvPr/>
        </p:nvSpPr>
        <p:spPr>
          <a:xfrm>
            <a:off x="4763635" y="4553017"/>
            <a:ext cx="3113738" cy="369332"/>
          </a:xfrm>
          <a:prstGeom prst="rect">
            <a:avLst/>
          </a:prstGeom>
        </p:spPr>
        <p:txBody>
          <a:bodyPr wrap="none">
            <a:spAutoFit/>
          </a:bodyPr>
          <a:lstStyle/>
          <a:p>
            <a:r>
              <a:rPr lang="en-US" dirty="0"/>
              <a:t>https://</a:t>
            </a:r>
            <a:r>
              <a:rPr lang="en-US" dirty="0" err="1"/>
              <a:t>youtu.be</a:t>
            </a:r>
            <a:r>
              <a:rPr lang="en-US" dirty="0"/>
              <a:t>/AeWbJ5LIFNg</a:t>
            </a:r>
          </a:p>
        </p:txBody>
      </p:sp>
    </p:spTree>
    <p:extLst>
      <p:ext uri="{BB962C8B-B14F-4D97-AF65-F5344CB8AC3E}">
        <p14:creationId xmlns:p14="http://schemas.microsoft.com/office/powerpoint/2010/main" val="914086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E2CB9-94B2-5C4C-971E-D17230275D0D}"/>
              </a:ext>
            </a:extLst>
          </p:cNvPr>
          <p:cNvSpPr>
            <a:spLocks noGrp="1"/>
          </p:cNvSpPr>
          <p:nvPr>
            <p:ph type="body" sz="quarter" idx="11"/>
          </p:nvPr>
        </p:nvSpPr>
        <p:spPr>
          <a:xfrm>
            <a:off x="2236437" y="2737283"/>
            <a:ext cx="5363989" cy="817614"/>
          </a:xfrm>
        </p:spPr>
        <p:txBody>
          <a:bodyPr/>
          <a:lstStyle/>
          <a:p>
            <a:pPr marL="0" indent="0">
              <a:buNone/>
            </a:pPr>
            <a:r>
              <a:rPr lang="en-US" altLang="zh-CN" sz="4400" dirty="0"/>
              <a:t>Software</a:t>
            </a:r>
            <a:r>
              <a:rPr lang="zh-CN" altLang="en-US" sz="4400" dirty="0"/>
              <a:t> </a:t>
            </a:r>
            <a:r>
              <a:rPr lang="en-US" altLang="zh-CN" sz="4400" dirty="0"/>
              <a:t>Testing</a:t>
            </a:r>
            <a:endParaRPr lang="en-US" sz="4400" dirty="0"/>
          </a:p>
        </p:txBody>
      </p:sp>
      <p:pic>
        <p:nvPicPr>
          <p:cNvPr id="2050" name="Picture 2" descr="Why Is Software Testing and QA important for any Business">
            <a:extLst>
              <a:ext uri="{FF2B5EF4-FFF2-40B4-BE49-F238E27FC236}">
                <a16:creationId xmlns:a16="http://schemas.microsoft.com/office/drawing/2014/main" id="{AE07FDC7-CAD4-6B43-8392-A2985D2DD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68" y="4825049"/>
            <a:ext cx="2385897" cy="16701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363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AC758B-FA04-DC4D-946E-D37140633109}"/>
              </a:ext>
            </a:extLst>
          </p:cNvPr>
          <p:cNvSpPr txBox="1"/>
          <p:nvPr/>
        </p:nvSpPr>
        <p:spPr>
          <a:xfrm>
            <a:off x="671756" y="1907863"/>
            <a:ext cx="2875082" cy="584775"/>
          </a:xfrm>
          <a:prstGeom prst="rect">
            <a:avLst/>
          </a:prstGeom>
          <a:noFill/>
        </p:spPr>
        <p:txBody>
          <a:bodyPr wrap="none" rtlCol="0">
            <a:spAutoFit/>
          </a:bodyPr>
          <a:lstStyle/>
          <a:p>
            <a:r>
              <a:rPr lang="en-US" altLang="zh-CN" sz="3200" dirty="0"/>
              <a:t>First,</a:t>
            </a:r>
            <a:r>
              <a:rPr lang="zh-CN" altLang="en-US" sz="3200" dirty="0"/>
              <a:t> </a:t>
            </a:r>
            <a:r>
              <a:rPr lang="en-US" altLang="zh-CN" sz="3200" dirty="0"/>
              <a:t>write</a:t>
            </a:r>
            <a:r>
              <a:rPr lang="zh-CN" altLang="en-US" sz="3200" dirty="0"/>
              <a:t> </a:t>
            </a:r>
            <a:r>
              <a:rPr lang="en-US" altLang="zh-CN" sz="3200" dirty="0"/>
              <a:t>Tests</a:t>
            </a:r>
            <a:endParaRPr lang="en-US" sz="3200" dirty="0"/>
          </a:p>
        </p:txBody>
      </p:sp>
      <p:sp>
        <p:nvSpPr>
          <p:cNvPr id="5" name="TextBox 4">
            <a:extLst>
              <a:ext uri="{FF2B5EF4-FFF2-40B4-BE49-F238E27FC236}">
                <a16:creationId xmlns:a16="http://schemas.microsoft.com/office/drawing/2014/main" id="{B2DE1108-04E6-CB4A-90FB-D40C82B00440}"/>
              </a:ext>
            </a:extLst>
          </p:cNvPr>
          <p:cNvSpPr txBox="1"/>
          <p:nvPr/>
        </p:nvSpPr>
        <p:spPr>
          <a:xfrm>
            <a:off x="671756" y="3244357"/>
            <a:ext cx="4415248" cy="584775"/>
          </a:xfrm>
          <a:prstGeom prst="rect">
            <a:avLst/>
          </a:prstGeom>
          <a:noFill/>
        </p:spPr>
        <p:txBody>
          <a:bodyPr wrap="none" rtlCol="0">
            <a:spAutoFit/>
          </a:bodyPr>
          <a:lstStyle/>
          <a:p>
            <a:r>
              <a:rPr lang="en-US" altLang="zh-CN" sz="3200" dirty="0"/>
              <a:t>Then,</a:t>
            </a:r>
            <a:r>
              <a:rPr lang="zh-CN" altLang="en-US" sz="3200" dirty="0"/>
              <a:t> </a:t>
            </a:r>
            <a:r>
              <a:rPr lang="en-US" altLang="zh-CN" sz="3200" dirty="0"/>
              <a:t>implement</a:t>
            </a:r>
            <a:r>
              <a:rPr lang="zh-CN" altLang="en-US" sz="3200" dirty="0"/>
              <a:t> </a:t>
            </a:r>
            <a:r>
              <a:rPr lang="en-US" altLang="zh-CN" sz="3200" dirty="0"/>
              <a:t>Feature</a:t>
            </a:r>
            <a:endParaRPr lang="en-US" sz="3200" dirty="0"/>
          </a:p>
        </p:txBody>
      </p:sp>
      <p:sp>
        <p:nvSpPr>
          <p:cNvPr id="6" name="TextBox 5">
            <a:extLst>
              <a:ext uri="{FF2B5EF4-FFF2-40B4-BE49-F238E27FC236}">
                <a16:creationId xmlns:a16="http://schemas.microsoft.com/office/drawing/2014/main" id="{E276A8C1-3A57-A642-9F04-BC95AC76F2A2}"/>
              </a:ext>
            </a:extLst>
          </p:cNvPr>
          <p:cNvSpPr txBox="1"/>
          <p:nvPr/>
        </p:nvSpPr>
        <p:spPr>
          <a:xfrm>
            <a:off x="671756" y="4641435"/>
            <a:ext cx="3234988" cy="584775"/>
          </a:xfrm>
          <a:prstGeom prst="rect">
            <a:avLst/>
          </a:prstGeom>
          <a:noFill/>
        </p:spPr>
        <p:txBody>
          <a:bodyPr wrap="none" rtlCol="0">
            <a:spAutoFit/>
          </a:bodyPr>
          <a:lstStyle/>
          <a:p>
            <a:r>
              <a:rPr lang="en-US" altLang="zh-CN" sz="3200" dirty="0"/>
              <a:t>And</a:t>
            </a:r>
            <a:r>
              <a:rPr lang="zh-CN" altLang="en-US" sz="3200" dirty="0"/>
              <a:t> </a:t>
            </a:r>
            <a:r>
              <a:rPr lang="en-US" altLang="zh-CN" sz="3200" dirty="0"/>
              <a:t>then,</a:t>
            </a:r>
            <a:r>
              <a:rPr lang="zh-CN" altLang="en-US" sz="3200" dirty="0"/>
              <a:t> </a:t>
            </a:r>
            <a:r>
              <a:rPr lang="en-US" altLang="zh-CN" sz="3200" dirty="0"/>
              <a:t>refactor</a:t>
            </a:r>
            <a:endParaRPr lang="en-US" sz="3200" dirty="0"/>
          </a:p>
        </p:txBody>
      </p:sp>
      <p:sp>
        <p:nvSpPr>
          <p:cNvPr id="7" name="TextBox 6">
            <a:extLst>
              <a:ext uri="{FF2B5EF4-FFF2-40B4-BE49-F238E27FC236}">
                <a16:creationId xmlns:a16="http://schemas.microsoft.com/office/drawing/2014/main" id="{46C7D8BF-089C-7B48-BF6D-5D93A5D09B83}"/>
              </a:ext>
            </a:extLst>
          </p:cNvPr>
          <p:cNvSpPr txBox="1"/>
          <p:nvPr/>
        </p:nvSpPr>
        <p:spPr>
          <a:xfrm>
            <a:off x="5469460" y="1940582"/>
            <a:ext cx="2342629" cy="523220"/>
          </a:xfrm>
          <a:prstGeom prst="rect">
            <a:avLst/>
          </a:prstGeom>
          <a:solidFill>
            <a:srgbClr val="FF0000"/>
          </a:solidFill>
        </p:spPr>
        <p:txBody>
          <a:bodyPr wrap="none" rtlCol="0">
            <a:spAutoFit/>
          </a:bodyPr>
          <a:lstStyle/>
          <a:p>
            <a:r>
              <a:rPr lang="en-US" altLang="zh-CN" sz="2800" dirty="0">
                <a:solidFill>
                  <a:schemeClr val="bg2"/>
                </a:solidFill>
              </a:rPr>
              <a:t>Test</a:t>
            </a:r>
            <a:r>
              <a:rPr lang="zh-CN" altLang="en-US" sz="2800" dirty="0">
                <a:solidFill>
                  <a:schemeClr val="bg2"/>
                </a:solidFill>
              </a:rPr>
              <a:t> </a:t>
            </a:r>
            <a:r>
              <a:rPr lang="en-US" altLang="zh-CN" sz="2800" dirty="0">
                <a:solidFill>
                  <a:schemeClr val="bg2"/>
                </a:solidFill>
              </a:rPr>
              <a:t>should</a:t>
            </a:r>
            <a:r>
              <a:rPr lang="zh-CN" altLang="en-US" sz="2800" dirty="0">
                <a:solidFill>
                  <a:schemeClr val="bg2"/>
                </a:solidFill>
              </a:rPr>
              <a:t> </a:t>
            </a:r>
            <a:r>
              <a:rPr lang="en-US" altLang="zh-CN" sz="2800" dirty="0">
                <a:solidFill>
                  <a:schemeClr val="bg2"/>
                </a:solidFill>
              </a:rPr>
              <a:t>fail</a:t>
            </a:r>
            <a:endParaRPr lang="en-US" sz="2800" dirty="0">
              <a:solidFill>
                <a:schemeClr val="bg2"/>
              </a:solidFill>
            </a:endParaRPr>
          </a:p>
        </p:txBody>
      </p:sp>
      <p:sp>
        <p:nvSpPr>
          <p:cNvPr id="8" name="TextBox 7">
            <a:extLst>
              <a:ext uri="{FF2B5EF4-FFF2-40B4-BE49-F238E27FC236}">
                <a16:creationId xmlns:a16="http://schemas.microsoft.com/office/drawing/2014/main" id="{3C351E92-29CA-A14E-83FE-F0FCF744FCB6}"/>
              </a:ext>
            </a:extLst>
          </p:cNvPr>
          <p:cNvSpPr txBox="1"/>
          <p:nvPr/>
        </p:nvSpPr>
        <p:spPr>
          <a:xfrm>
            <a:off x="5469460" y="3276105"/>
            <a:ext cx="2548390" cy="523220"/>
          </a:xfrm>
          <a:prstGeom prst="rect">
            <a:avLst/>
          </a:prstGeom>
          <a:solidFill>
            <a:srgbClr val="92D050"/>
          </a:solidFill>
        </p:spPr>
        <p:txBody>
          <a:bodyPr wrap="none" rtlCol="0">
            <a:spAutoFit/>
          </a:bodyPr>
          <a:lstStyle/>
          <a:p>
            <a:r>
              <a:rPr lang="en-US" altLang="zh-CN" sz="2800" dirty="0">
                <a:solidFill>
                  <a:srgbClr val="000000"/>
                </a:solidFill>
              </a:rPr>
              <a:t>Test</a:t>
            </a:r>
            <a:r>
              <a:rPr lang="zh-CN" altLang="en-US" sz="2800" dirty="0">
                <a:solidFill>
                  <a:srgbClr val="000000"/>
                </a:solidFill>
              </a:rPr>
              <a:t> </a:t>
            </a:r>
            <a:r>
              <a:rPr lang="en-US" altLang="zh-CN" sz="2800" dirty="0">
                <a:solidFill>
                  <a:srgbClr val="000000"/>
                </a:solidFill>
              </a:rPr>
              <a:t>should</a:t>
            </a:r>
            <a:r>
              <a:rPr lang="zh-CN" altLang="en-US" sz="2800" dirty="0">
                <a:solidFill>
                  <a:srgbClr val="000000"/>
                </a:solidFill>
              </a:rPr>
              <a:t> </a:t>
            </a:r>
            <a:r>
              <a:rPr lang="en-US" altLang="zh-CN" sz="2800" dirty="0">
                <a:solidFill>
                  <a:srgbClr val="000000"/>
                </a:solidFill>
              </a:rPr>
              <a:t>pass</a:t>
            </a:r>
            <a:endParaRPr lang="en-US" sz="2800" dirty="0">
              <a:solidFill>
                <a:srgbClr val="000000"/>
              </a:solidFill>
            </a:endParaRPr>
          </a:p>
        </p:txBody>
      </p:sp>
      <p:sp>
        <p:nvSpPr>
          <p:cNvPr id="9" name="TextBox 8">
            <a:extLst>
              <a:ext uri="{FF2B5EF4-FFF2-40B4-BE49-F238E27FC236}">
                <a16:creationId xmlns:a16="http://schemas.microsoft.com/office/drawing/2014/main" id="{63572673-6B6A-7345-B6E0-17644FF18DC6}"/>
              </a:ext>
            </a:extLst>
          </p:cNvPr>
          <p:cNvSpPr txBox="1"/>
          <p:nvPr/>
        </p:nvSpPr>
        <p:spPr>
          <a:xfrm>
            <a:off x="5469460" y="4672212"/>
            <a:ext cx="3121752" cy="523220"/>
          </a:xfrm>
          <a:prstGeom prst="rect">
            <a:avLst/>
          </a:prstGeom>
          <a:solidFill>
            <a:srgbClr val="92D050"/>
          </a:solidFill>
        </p:spPr>
        <p:txBody>
          <a:bodyPr wrap="none" rtlCol="0">
            <a:spAutoFit/>
          </a:bodyPr>
          <a:lstStyle/>
          <a:p>
            <a:r>
              <a:rPr lang="en-US" altLang="zh-CN" sz="2800" dirty="0">
                <a:solidFill>
                  <a:srgbClr val="000000"/>
                </a:solidFill>
              </a:rPr>
              <a:t>Test</a:t>
            </a:r>
            <a:r>
              <a:rPr lang="zh-CN" altLang="en-US" sz="2800" dirty="0">
                <a:solidFill>
                  <a:srgbClr val="000000"/>
                </a:solidFill>
              </a:rPr>
              <a:t> </a:t>
            </a:r>
            <a:r>
              <a:rPr lang="en-US" altLang="zh-CN" sz="2800" dirty="0">
                <a:solidFill>
                  <a:srgbClr val="000000"/>
                </a:solidFill>
              </a:rPr>
              <a:t>should</a:t>
            </a:r>
            <a:r>
              <a:rPr lang="zh-CN" altLang="en-US" sz="2800" dirty="0">
                <a:solidFill>
                  <a:srgbClr val="000000"/>
                </a:solidFill>
              </a:rPr>
              <a:t> </a:t>
            </a:r>
            <a:r>
              <a:rPr lang="en-US" altLang="zh-CN" sz="2800" dirty="0">
                <a:solidFill>
                  <a:srgbClr val="000000"/>
                </a:solidFill>
              </a:rPr>
              <a:t>still</a:t>
            </a:r>
            <a:r>
              <a:rPr lang="zh-CN" altLang="en-US" sz="2800" dirty="0">
                <a:solidFill>
                  <a:srgbClr val="000000"/>
                </a:solidFill>
              </a:rPr>
              <a:t> </a:t>
            </a:r>
            <a:r>
              <a:rPr lang="en-US" altLang="zh-CN" sz="2800" dirty="0">
                <a:solidFill>
                  <a:srgbClr val="000000"/>
                </a:solidFill>
              </a:rPr>
              <a:t>Pass</a:t>
            </a:r>
            <a:endParaRPr lang="en-US" sz="2800" dirty="0">
              <a:solidFill>
                <a:srgbClr val="000000"/>
              </a:solidFill>
            </a:endParaRPr>
          </a:p>
        </p:txBody>
      </p:sp>
      <p:sp>
        <p:nvSpPr>
          <p:cNvPr id="11" name="Title 2">
            <a:extLst>
              <a:ext uri="{FF2B5EF4-FFF2-40B4-BE49-F238E27FC236}">
                <a16:creationId xmlns:a16="http://schemas.microsoft.com/office/drawing/2014/main" id="{1925D2E7-6C7B-354D-8E7C-CE80863804A8}"/>
              </a:ext>
            </a:extLst>
          </p:cNvPr>
          <p:cNvSpPr>
            <a:spLocks noGrp="1"/>
          </p:cNvSpPr>
          <p:nvPr>
            <p:ph type="title"/>
          </p:nvPr>
        </p:nvSpPr>
        <p:spPr>
          <a:xfrm>
            <a:off x="671756" y="371511"/>
            <a:ext cx="8183759" cy="991998"/>
          </a:xfrm>
        </p:spPr>
        <p:txBody>
          <a:bodyPr/>
          <a:lstStyle/>
          <a:p>
            <a:r>
              <a:rPr lang="en-US" altLang="zh-CN" dirty="0"/>
              <a:t>Coding</a:t>
            </a:r>
            <a:r>
              <a:rPr lang="zh-CN" altLang="en-US" dirty="0"/>
              <a:t> </a:t>
            </a:r>
            <a:r>
              <a:rPr lang="en-US" altLang="zh-CN" dirty="0"/>
              <a:t>Procedures</a:t>
            </a:r>
            <a:endParaRPr lang="en-US" dirty="0"/>
          </a:p>
        </p:txBody>
      </p:sp>
    </p:spTree>
    <p:extLst>
      <p:ext uri="{BB962C8B-B14F-4D97-AF65-F5344CB8AC3E}">
        <p14:creationId xmlns:p14="http://schemas.microsoft.com/office/powerpoint/2010/main" val="5918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20193-0AF6-B444-B2C5-BBFB1EA7E2BD}"/>
              </a:ext>
            </a:extLst>
          </p:cNvPr>
          <p:cNvSpPr>
            <a:spLocks noGrp="1"/>
          </p:cNvSpPr>
          <p:nvPr>
            <p:ph type="body" sz="quarter" idx="11"/>
          </p:nvPr>
        </p:nvSpPr>
        <p:spPr>
          <a:xfrm>
            <a:off x="659305" y="1736726"/>
            <a:ext cx="3551968" cy="578636"/>
          </a:xfrm>
        </p:spPr>
        <p:txBody>
          <a:bodyPr/>
          <a:lstStyle/>
          <a:p>
            <a:r>
              <a:rPr lang="en-US" altLang="zh-CN" dirty="0"/>
              <a:t>Why</a:t>
            </a:r>
            <a:r>
              <a:rPr lang="zh-CN" altLang="en-US" dirty="0"/>
              <a:t> </a:t>
            </a:r>
            <a:r>
              <a:rPr lang="en-US" altLang="zh-CN" dirty="0"/>
              <a:t>testing?</a:t>
            </a:r>
            <a:endParaRPr lang="en-US" dirty="0"/>
          </a:p>
        </p:txBody>
      </p:sp>
      <p:sp>
        <p:nvSpPr>
          <p:cNvPr id="3" name="Title 2">
            <a:extLst>
              <a:ext uri="{FF2B5EF4-FFF2-40B4-BE49-F238E27FC236}">
                <a16:creationId xmlns:a16="http://schemas.microsoft.com/office/drawing/2014/main" id="{499BF1B9-091C-8248-9B73-3238B733D2C0}"/>
              </a:ext>
            </a:extLst>
          </p:cNvPr>
          <p:cNvSpPr>
            <a:spLocks noGrp="1"/>
          </p:cNvSpPr>
          <p:nvPr>
            <p:ph type="title"/>
          </p:nvPr>
        </p:nvSpPr>
        <p:spPr/>
        <p:txBody>
          <a:bodyPr/>
          <a:lstStyle/>
          <a:p>
            <a:r>
              <a:rPr lang="en-US" altLang="zh-CN" dirty="0"/>
              <a:t>Testing</a:t>
            </a:r>
            <a:endParaRPr lang="en-US" dirty="0"/>
          </a:p>
        </p:txBody>
      </p:sp>
      <p:sp>
        <p:nvSpPr>
          <p:cNvPr id="4" name="TextBox 3">
            <a:extLst>
              <a:ext uri="{FF2B5EF4-FFF2-40B4-BE49-F238E27FC236}">
                <a16:creationId xmlns:a16="http://schemas.microsoft.com/office/drawing/2014/main" id="{0AE4C105-61AC-644E-8E6C-E260A2B2AE56}"/>
              </a:ext>
            </a:extLst>
          </p:cNvPr>
          <p:cNvSpPr txBox="1"/>
          <p:nvPr/>
        </p:nvSpPr>
        <p:spPr>
          <a:xfrm>
            <a:off x="520118" y="2920596"/>
            <a:ext cx="2261196" cy="584775"/>
          </a:xfrm>
          <a:prstGeom prst="rect">
            <a:avLst/>
          </a:prstGeom>
          <a:noFill/>
        </p:spPr>
        <p:txBody>
          <a:bodyPr wrap="none" rtlCol="0">
            <a:spAutoFit/>
          </a:bodyPr>
          <a:lstStyle/>
          <a:p>
            <a:r>
              <a:rPr lang="en-US" altLang="zh-CN" sz="3200" dirty="0"/>
              <a:t>1.</a:t>
            </a:r>
            <a:r>
              <a:rPr lang="zh-CN" altLang="en-US" sz="3200" dirty="0"/>
              <a:t> </a:t>
            </a:r>
            <a:r>
              <a:rPr lang="en-US" altLang="zh-CN" sz="3200" dirty="0"/>
              <a:t>Validation</a:t>
            </a:r>
            <a:endParaRPr lang="en-US" sz="3200" dirty="0"/>
          </a:p>
        </p:txBody>
      </p:sp>
      <p:sp>
        <p:nvSpPr>
          <p:cNvPr id="5" name="TextBox 4">
            <a:extLst>
              <a:ext uri="{FF2B5EF4-FFF2-40B4-BE49-F238E27FC236}">
                <a16:creationId xmlns:a16="http://schemas.microsoft.com/office/drawing/2014/main" id="{F36516A0-0A53-B245-96C8-A950B49D4858}"/>
              </a:ext>
            </a:extLst>
          </p:cNvPr>
          <p:cNvSpPr txBox="1"/>
          <p:nvPr/>
        </p:nvSpPr>
        <p:spPr>
          <a:xfrm>
            <a:off x="520117" y="4065586"/>
            <a:ext cx="3693319" cy="584775"/>
          </a:xfrm>
          <a:prstGeom prst="rect">
            <a:avLst/>
          </a:prstGeom>
          <a:noFill/>
        </p:spPr>
        <p:txBody>
          <a:bodyPr wrap="none" rtlCol="0">
            <a:spAutoFit/>
          </a:bodyPr>
          <a:lstStyle/>
          <a:p>
            <a:r>
              <a:rPr lang="en-US" altLang="zh-CN" sz="3200" dirty="0"/>
              <a:t>2.</a:t>
            </a:r>
            <a:r>
              <a:rPr lang="zh-CN" altLang="en-US" sz="3200" dirty="0"/>
              <a:t> </a:t>
            </a:r>
            <a:r>
              <a:rPr lang="en-US" altLang="zh-CN" sz="3200" dirty="0"/>
              <a:t>Prevent</a:t>
            </a:r>
            <a:r>
              <a:rPr lang="zh-CN" altLang="en-US" sz="3200" dirty="0"/>
              <a:t> </a:t>
            </a:r>
            <a:r>
              <a:rPr lang="en-US" altLang="zh-CN" sz="3200" dirty="0"/>
              <a:t>regression</a:t>
            </a:r>
            <a:endParaRPr lang="en-US" sz="3200" dirty="0"/>
          </a:p>
        </p:txBody>
      </p:sp>
      <p:sp>
        <p:nvSpPr>
          <p:cNvPr id="6" name="TextBox 5">
            <a:extLst>
              <a:ext uri="{FF2B5EF4-FFF2-40B4-BE49-F238E27FC236}">
                <a16:creationId xmlns:a16="http://schemas.microsoft.com/office/drawing/2014/main" id="{DCBEAD71-64B4-D041-98CA-3B43BD918EA6}"/>
              </a:ext>
            </a:extLst>
          </p:cNvPr>
          <p:cNvSpPr txBox="1"/>
          <p:nvPr/>
        </p:nvSpPr>
        <p:spPr>
          <a:xfrm>
            <a:off x="4211273" y="3012100"/>
            <a:ext cx="2395015" cy="400110"/>
          </a:xfrm>
          <a:prstGeom prst="rect">
            <a:avLst/>
          </a:prstGeom>
          <a:noFill/>
        </p:spPr>
        <p:txBody>
          <a:bodyPr wrap="none" rtlCol="0">
            <a:spAutoFit/>
          </a:bodyPr>
          <a:lstStyle/>
          <a:p>
            <a:r>
              <a:rPr lang="en-US" altLang="zh-CN" sz="2000" b="1" dirty="0">
                <a:solidFill>
                  <a:srgbClr val="E18344"/>
                </a:solidFill>
              </a:rPr>
              <a:t>Is</a:t>
            </a:r>
            <a:r>
              <a:rPr lang="zh-CN" altLang="en-US" sz="2000" b="1" dirty="0">
                <a:solidFill>
                  <a:srgbClr val="E18344"/>
                </a:solidFill>
              </a:rPr>
              <a:t> </a:t>
            </a:r>
            <a:r>
              <a:rPr lang="en-US" altLang="zh-CN" sz="2000" b="1" dirty="0">
                <a:solidFill>
                  <a:srgbClr val="E18344"/>
                </a:solidFill>
              </a:rPr>
              <a:t>your</a:t>
            </a:r>
            <a:r>
              <a:rPr lang="zh-CN" altLang="en-US" sz="2000" b="1" dirty="0">
                <a:solidFill>
                  <a:srgbClr val="E18344"/>
                </a:solidFill>
              </a:rPr>
              <a:t> </a:t>
            </a:r>
            <a:r>
              <a:rPr lang="en-US" altLang="zh-CN" sz="2000" b="1" dirty="0">
                <a:solidFill>
                  <a:srgbClr val="E18344"/>
                </a:solidFill>
              </a:rPr>
              <a:t>code</a:t>
            </a:r>
            <a:r>
              <a:rPr lang="zh-CN" altLang="en-US" sz="2000" b="1" dirty="0">
                <a:solidFill>
                  <a:srgbClr val="E18344"/>
                </a:solidFill>
              </a:rPr>
              <a:t> </a:t>
            </a:r>
            <a:r>
              <a:rPr lang="en-US" altLang="zh-CN" sz="2000" b="1" dirty="0">
                <a:solidFill>
                  <a:srgbClr val="E18344"/>
                </a:solidFill>
              </a:rPr>
              <a:t>correct?</a:t>
            </a:r>
            <a:endParaRPr lang="en-US" sz="2000" b="1" dirty="0">
              <a:solidFill>
                <a:srgbClr val="E18344"/>
              </a:solidFill>
            </a:endParaRPr>
          </a:p>
        </p:txBody>
      </p:sp>
      <p:sp>
        <p:nvSpPr>
          <p:cNvPr id="7" name="TextBox 6">
            <a:extLst>
              <a:ext uri="{FF2B5EF4-FFF2-40B4-BE49-F238E27FC236}">
                <a16:creationId xmlns:a16="http://schemas.microsoft.com/office/drawing/2014/main" id="{487282BE-94BF-CD40-9159-AC00F415AC4D}"/>
              </a:ext>
            </a:extLst>
          </p:cNvPr>
          <p:cNvSpPr txBox="1"/>
          <p:nvPr/>
        </p:nvSpPr>
        <p:spPr>
          <a:xfrm>
            <a:off x="4446165" y="4173307"/>
            <a:ext cx="4621650" cy="400110"/>
          </a:xfrm>
          <a:prstGeom prst="rect">
            <a:avLst/>
          </a:prstGeom>
          <a:noFill/>
        </p:spPr>
        <p:txBody>
          <a:bodyPr wrap="none" rtlCol="0">
            <a:spAutoFit/>
          </a:bodyPr>
          <a:lstStyle/>
          <a:p>
            <a:r>
              <a:rPr lang="en-US" altLang="zh-CN" sz="2000" b="1" dirty="0">
                <a:solidFill>
                  <a:srgbClr val="E18344"/>
                </a:solidFill>
              </a:rPr>
              <a:t>Can</a:t>
            </a:r>
            <a:r>
              <a:rPr lang="zh-CN" altLang="en-US" sz="2000" b="1" dirty="0">
                <a:solidFill>
                  <a:srgbClr val="E18344"/>
                </a:solidFill>
              </a:rPr>
              <a:t> </a:t>
            </a:r>
            <a:r>
              <a:rPr lang="en-US" altLang="zh-CN" sz="2000" b="1" dirty="0">
                <a:solidFill>
                  <a:srgbClr val="E18344"/>
                </a:solidFill>
              </a:rPr>
              <a:t>your</a:t>
            </a:r>
            <a:r>
              <a:rPr lang="zh-CN" altLang="en-US" sz="2000" b="1" dirty="0">
                <a:solidFill>
                  <a:srgbClr val="E18344"/>
                </a:solidFill>
              </a:rPr>
              <a:t> </a:t>
            </a:r>
            <a:r>
              <a:rPr lang="en-US" altLang="zh-CN" sz="2000" b="1" dirty="0">
                <a:solidFill>
                  <a:srgbClr val="E18344"/>
                </a:solidFill>
              </a:rPr>
              <a:t>code</a:t>
            </a:r>
            <a:r>
              <a:rPr lang="zh-CN" altLang="en-US" sz="2000" b="1" dirty="0">
                <a:solidFill>
                  <a:srgbClr val="E18344"/>
                </a:solidFill>
              </a:rPr>
              <a:t> </a:t>
            </a:r>
            <a:r>
              <a:rPr lang="en-US" altLang="zh-CN" sz="2000" b="1" dirty="0">
                <a:solidFill>
                  <a:srgbClr val="E18344"/>
                </a:solidFill>
              </a:rPr>
              <a:t>be</a:t>
            </a:r>
            <a:r>
              <a:rPr lang="zh-CN" altLang="en-US" sz="2000" b="1" dirty="0">
                <a:solidFill>
                  <a:srgbClr val="E18344"/>
                </a:solidFill>
              </a:rPr>
              <a:t> </a:t>
            </a:r>
            <a:r>
              <a:rPr lang="en-US" altLang="zh-CN" sz="2000" b="1" dirty="0">
                <a:solidFill>
                  <a:srgbClr val="E18344"/>
                </a:solidFill>
              </a:rPr>
              <a:t>damaged</a:t>
            </a:r>
            <a:r>
              <a:rPr lang="zh-CN" altLang="en-US" sz="2000" b="1" dirty="0">
                <a:solidFill>
                  <a:srgbClr val="E18344"/>
                </a:solidFill>
              </a:rPr>
              <a:t> </a:t>
            </a:r>
            <a:r>
              <a:rPr lang="en-US" altLang="zh-CN" sz="2000" b="1" dirty="0">
                <a:solidFill>
                  <a:srgbClr val="E18344"/>
                </a:solidFill>
              </a:rPr>
              <a:t>by</a:t>
            </a:r>
            <a:r>
              <a:rPr lang="zh-CN" altLang="en-US" sz="2000" b="1" dirty="0">
                <a:solidFill>
                  <a:srgbClr val="E18344"/>
                </a:solidFill>
              </a:rPr>
              <a:t> </a:t>
            </a:r>
            <a:r>
              <a:rPr lang="en-US" altLang="zh-CN" sz="2000" b="1" dirty="0">
                <a:solidFill>
                  <a:srgbClr val="E18344"/>
                </a:solidFill>
              </a:rPr>
              <a:t>some</a:t>
            </a:r>
            <a:r>
              <a:rPr lang="zh-CN" altLang="en-US" sz="2000" b="1" dirty="0">
                <a:solidFill>
                  <a:srgbClr val="E18344"/>
                </a:solidFill>
              </a:rPr>
              <a:t> </a:t>
            </a:r>
            <a:r>
              <a:rPr lang="en-US" altLang="zh-CN" sz="2000" b="1" dirty="0">
                <a:solidFill>
                  <a:srgbClr val="E18344"/>
                </a:solidFill>
              </a:rPr>
              <a:t>else?</a:t>
            </a:r>
            <a:endParaRPr lang="en-US" sz="2000" b="1" dirty="0">
              <a:solidFill>
                <a:srgbClr val="E18344"/>
              </a:solidFill>
            </a:endParaRPr>
          </a:p>
        </p:txBody>
      </p:sp>
    </p:spTree>
    <p:extLst>
      <p:ext uri="{BB962C8B-B14F-4D97-AF65-F5344CB8AC3E}">
        <p14:creationId xmlns:p14="http://schemas.microsoft.com/office/powerpoint/2010/main" val="2426275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596DC4D-4F9F-534D-B954-2FCE408F3FC0}"/>
              </a:ext>
            </a:extLst>
          </p:cNvPr>
          <p:cNvSpPr txBox="1"/>
          <p:nvPr/>
        </p:nvSpPr>
        <p:spPr>
          <a:xfrm>
            <a:off x="461395" y="1968234"/>
            <a:ext cx="7959936" cy="523220"/>
          </a:xfrm>
          <a:prstGeom prst="rect">
            <a:avLst/>
          </a:prstGeom>
          <a:noFill/>
        </p:spPr>
        <p:txBody>
          <a:bodyPr wrap="none" rtlCol="0">
            <a:spAutoFit/>
          </a:bodyPr>
          <a:lstStyle/>
          <a:p>
            <a:r>
              <a:rPr lang="en-US" altLang="zh-CN" sz="2800" dirty="0"/>
              <a:t>What</a:t>
            </a:r>
            <a:r>
              <a:rPr lang="zh-CN" altLang="en-US" sz="2800" dirty="0"/>
              <a:t> </a:t>
            </a:r>
            <a:r>
              <a:rPr lang="en-US" altLang="zh-CN" sz="2800" dirty="0"/>
              <a:t>do</a:t>
            </a:r>
            <a:r>
              <a:rPr lang="zh-CN" altLang="en-US" sz="2800" dirty="0"/>
              <a:t> </a:t>
            </a:r>
            <a:r>
              <a:rPr lang="en-US" altLang="zh-CN" sz="2800" dirty="0"/>
              <a:t>you</a:t>
            </a:r>
            <a:r>
              <a:rPr lang="zh-CN" altLang="en-US" sz="2800" dirty="0"/>
              <a:t> </a:t>
            </a:r>
            <a:r>
              <a:rPr lang="en-US" altLang="zh-CN" sz="2800" dirty="0"/>
              <a:t>do</a:t>
            </a:r>
            <a:r>
              <a:rPr lang="zh-CN" altLang="en-US" sz="2800" dirty="0"/>
              <a:t> </a:t>
            </a:r>
            <a:r>
              <a:rPr lang="en-US" altLang="zh-CN" sz="2800" dirty="0"/>
              <a:t>when</a:t>
            </a:r>
            <a:r>
              <a:rPr lang="zh-CN" altLang="en-US" sz="2800" dirty="0"/>
              <a:t> </a:t>
            </a:r>
            <a:r>
              <a:rPr lang="en-US" altLang="zh-CN" sz="2800" dirty="0"/>
              <a:t>a</a:t>
            </a:r>
            <a:r>
              <a:rPr lang="zh-CN" altLang="en-US" sz="2800" dirty="0"/>
              <a:t> </a:t>
            </a:r>
            <a:r>
              <a:rPr lang="en-US" altLang="zh-CN" sz="2800" dirty="0"/>
              <a:t>bug</a:t>
            </a:r>
            <a:r>
              <a:rPr lang="zh-CN" altLang="en-US" sz="2800" dirty="0"/>
              <a:t> </a:t>
            </a:r>
            <a:r>
              <a:rPr lang="en-US" altLang="zh-CN" sz="2800" dirty="0"/>
              <a:t>is</a:t>
            </a:r>
            <a:r>
              <a:rPr lang="zh-CN" altLang="en-US" sz="2800" dirty="0"/>
              <a:t> </a:t>
            </a:r>
            <a:r>
              <a:rPr lang="en-US" altLang="zh-CN" sz="2800" dirty="0"/>
              <a:t>found</a:t>
            </a:r>
            <a:r>
              <a:rPr lang="zh-CN" altLang="en-US" sz="2800" dirty="0"/>
              <a:t> </a:t>
            </a:r>
            <a:r>
              <a:rPr lang="en-US" altLang="zh-CN" sz="2800" dirty="0"/>
              <a:t>and</a:t>
            </a:r>
            <a:r>
              <a:rPr lang="zh-CN" altLang="en-US" sz="2800" dirty="0"/>
              <a:t> </a:t>
            </a:r>
            <a:r>
              <a:rPr lang="en-US" altLang="zh-CN" sz="2800" dirty="0"/>
              <a:t>to</a:t>
            </a:r>
            <a:r>
              <a:rPr lang="zh-CN" altLang="en-US" sz="2800" dirty="0"/>
              <a:t> </a:t>
            </a:r>
            <a:r>
              <a:rPr lang="en-US" altLang="zh-CN" sz="2800" dirty="0"/>
              <a:t>be</a:t>
            </a:r>
            <a:r>
              <a:rPr lang="zh-CN" altLang="en-US" sz="2800" dirty="0"/>
              <a:t> </a:t>
            </a:r>
            <a:r>
              <a:rPr lang="en-US" altLang="zh-CN" sz="2800" dirty="0"/>
              <a:t>fixed?</a:t>
            </a:r>
            <a:endParaRPr lang="en-US" sz="2800" dirty="0"/>
          </a:p>
        </p:txBody>
      </p:sp>
      <p:sp>
        <p:nvSpPr>
          <p:cNvPr id="7" name="TextBox 6">
            <a:extLst>
              <a:ext uri="{FF2B5EF4-FFF2-40B4-BE49-F238E27FC236}">
                <a16:creationId xmlns:a16="http://schemas.microsoft.com/office/drawing/2014/main" id="{82E0A946-A949-B641-AC4B-C44F53919E08}"/>
              </a:ext>
            </a:extLst>
          </p:cNvPr>
          <p:cNvSpPr txBox="1"/>
          <p:nvPr/>
        </p:nvSpPr>
        <p:spPr>
          <a:xfrm>
            <a:off x="1300294" y="3026329"/>
            <a:ext cx="4354077" cy="523220"/>
          </a:xfrm>
          <a:prstGeom prst="rect">
            <a:avLst/>
          </a:prstGeom>
          <a:noFill/>
        </p:spPr>
        <p:txBody>
          <a:bodyPr wrap="none" rtlCol="0">
            <a:spAutoFit/>
          </a:bodyPr>
          <a:lstStyle/>
          <a:p>
            <a:pPr marL="342900" indent="-342900">
              <a:buFont typeface="+mj-lt"/>
              <a:buAutoNum type="arabicPeriod"/>
            </a:pPr>
            <a:r>
              <a:rPr lang="en-US" altLang="zh-CN" sz="2800" dirty="0"/>
              <a:t>Fix</a:t>
            </a:r>
            <a:r>
              <a:rPr lang="zh-CN" altLang="en-US" sz="2800" dirty="0"/>
              <a:t> </a:t>
            </a:r>
            <a:r>
              <a:rPr lang="en-US" altLang="zh-CN" sz="2800" dirty="0"/>
              <a:t>the</a:t>
            </a:r>
            <a:r>
              <a:rPr lang="zh-CN" altLang="en-US" sz="2800" dirty="0"/>
              <a:t> </a:t>
            </a:r>
            <a:r>
              <a:rPr lang="en-US" altLang="zh-CN" sz="2800" dirty="0"/>
              <a:t>bug</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function</a:t>
            </a:r>
            <a:endParaRPr lang="en-US" sz="2800" dirty="0"/>
          </a:p>
        </p:txBody>
      </p:sp>
      <p:sp>
        <p:nvSpPr>
          <p:cNvPr id="8" name="TextBox 7">
            <a:extLst>
              <a:ext uri="{FF2B5EF4-FFF2-40B4-BE49-F238E27FC236}">
                <a16:creationId xmlns:a16="http://schemas.microsoft.com/office/drawing/2014/main" id="{6D8C4664-5F79-D54C-A0E0-9A0353E30845}"/>
              </a:ext>
            </a:extLst>
          </p:cNvPr>
          <p:cNvSpPr txBox="1"/>
          <p:nvPr/>
        </p:nvSpPr>
        <p:spPr>
          <a:xfrm>
            <a:off x="1300294" y="3833070"/>
            <a:ext cx="7376315" cy="523220"/>
          </a:xfrm>
          <a:prstGeom prst="rect">
            <a:avLst/>
          </a:prstGeom>
          <a:noFill/>
        </p:spPr>
        <p:txBody>
          <a:bodyPr wrap="none" rtlCol="0">
            <a:spAutoFit/>
          </a:bodyPr>
          <a:lstStyle/>
          <a:p>
            <a:r>
              <a:rPr lang="en-US" altLang="zh-CN" sz="2800" dirty="0"/>
              <a:t>2.</a:t>
            </a:r>
            <a:r>
              <a:rPr lang="zh-CN" altLang="en-US" sz="2800" dirty="0"/>
              <a:t> </a:t>
            </a:r>
            <a:r>
              <a:rPr lang="en-US" altLang="zh-CN" sz="2800" dirty="0"/>
              <a:t>Fix</a:t>
            </a:r>
            <a:r>
              <a:rPr lang="zh-CN" altLang="en-US" sz="2800" dirty="0"/>
              <a:t> </a:t>
            </a:r>
            <a:r>
              <a:rPr lang="en-US" altLang="zh-CN" sz="2800" dirty="0"/>
              <a:t>the</a:t>
            </a:r>
            <a:r>
              <a:rPr lang="zh-CN" altLang="en-US" sz="2800" dirty="0"/>
              <a:t> </a:t>
            </a:r>
            <a:r>
              <a:rPr lang="en-US" altLang="zh-CN" sz="2800" dirty="0"/>
              <a:t>bug</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function</a:t>
            </a:r>
            <a:r>
              <a:rPr lang="zh-CN" altLang="en-US" sz="2800" dirty="0"/>
              <a:t> </a:t>
            </a:r>
            <a:r>
              <a:rPr lang="en-US" altLang="zh-CN" sz="2800" dirty="0"/>
              <a:t>and</a:t>
            </a:r>
            <a:r>
              <a:rPr lang="zh-CN" altLang="en-US" sz="2800" dirty="0"/>
              <a:t> </a:t>
            </a:r>
            <a:r>
              <a:rPr lang="en-US" altLang="zh-CN" sz="2800" dirty="0"/>
              <a:t>add</a:t>
            </a:r>
            <a:r>
              <a:rPr lang="zh-CN" altLang="en-US" sz="2800" dirty="0"/>
              <a:t> </a:t>
            </a:r>
            <a:r>
              <a:rPr lang="en-US" altLang="zh-CN" sz="2800" dirty="0"/>
              <a:t>a</a:t>
            </a:r>
            <a:r>
              <a:rPr lang="zh-CN" altLang="en-US" sz="2800" dirty="0"/>
              <a:t> </a:t>
            </a:r>
            <a:r>
              <a:rPr lang="en-US" altLang="zh-CN" sz="2800" dirty="0"/>
              <a:t>test</a:t>
            </a:r>
            <a:r>
              <a:rPr lang="zh-CN" altLang="en-US" sz="2800" dirty="0"/>
              <a:t> </a:t>
            </a:r>
            <a:r>
              <a:rPr lang="en-US" altLang="zh-CN" sz="2800" dirty="0"/>
              <a:t>for</a:t>
            </a:r>
            <a:r>
              <a:rPr lang="zh-CN" altLang="en-US" sz="2800" dirty="0"/>
              <a:t> </a:t>
            </a:r>
            <a:r>
              <a:rPr lang="en-US" altLang="zh-CN" sz="2800" dirty="0"/>
              <a:t>it</a:t>
            </a:r>
            <a:r>
              <a:rPr lang="zh-CN" altLang="en-US" sz="2800" dirty="0"/>
              <a:t> </a:t>
            </a:r>
            <a:endParaRPr lang="en-US" sz="2800" dirty="0"/>
          </a:p>
        </p:txBody>
      </p:sp>
      <p:sp>
        <p:nvSpPr>
          <p:cNvPr id="9" name="TextBox 8">
            <a:extLst>
              <a:ext uri="{FF2B5EF4-FFF2-40B4-BE49-F238E27FC236}">
                <a16:creationId xmlns:a16="http://schemas.microsoft.com/office/drawing/2014/main" id="{5E13802D-1E3B-7E43-8EBC-96EFA556B66F}"/>
              </a:ext>
            </a:extLst>
          </p:cNvPr>
          <p:cNvSpPr txBox="1"/>
          <p:nvPr/>
        </p:nvSpPr>
        <p:spPr>
          <a:xfrm>
            <a:off x="1300294" y="4639811"/>
            <a:ext cx="5261377" cy="1384995"/>
          </a:xfrm>
          <a:prstGeom prst="rect">
            <a:avLst/>
          </a:prstGeom>
          <a:noFill/>
        </p:spPr>
        <p:txBody>
          <a:bodyPr wrap="none" rtlCol="0">
            <a:spAutoFit/>
          </a:bodyPr>
          <a:lstStyle/>
          <a:p>
            <a:r>
              <a:rPr lang="en-US" altLang="zh-CN" sz="2800" dirty="0"/>
              <a:t>3.</a:t>
            </a:r>
            <a:r>
              <a:rPr lang="zh-CN" altLang="en-US" sz="2800" dirty="0"/>
              <a:t> </a:t>
            </a:r>
            <a:r>
              <a:rPr lang="en-US" altLang="zh-CN" sz="2800" dirty="0"/>
              <a:t>Add</a:t>
            </a:r>
            <a:r>
              <a:rPr lang="zh-CN" altLang="en-US" sz="2800" dirty="0"/>
              <a:t> </a:t>
            </a:r>
            <a:r>
              <a:rPr lang="en-US" altLang="zh-CN" sz="2800" dirty="0"/>
              <a:t>a</a:t>
            </a:r>
            <a:r>
              <a:rPr lang="zh-CN" altLang="en-US" sz="2800" dirty="0"/>
              <a:t> </a:t>
            </a:r>
            <a:r>
              <a:rPr lang="en-US" altLang="zh-CN" sz="2800" dirty="0"/>
              <a:t>test</a:t>
            </a:r>
            <a:r>
              <a:rPr lang="zh-CN" altLang="en-US" sz="2800" dirty="0"/>
              <a:t> </a:t>
            </a:r>
            <a:r>
              <a:rPr lang="en-US" altLang="zh-CN" sz="2800" dirty="0"/>
              <a:t>first,</a:t>
            </a:r>
            <a:r>
              <a:rPr lang="zh-CN" altLang="en-US" sz="2800" dirty="0"/>
              <a:t> </a:t>
            </a:r>
            <a:r>
              <a:rPr lang="en-US" altLang="zh-CN" sz="2800" dirty="0"/>
              <a:t>see</a:t>
            </a:r>
            <a:r>
              <a:rPr lang="zh-CN" altLang="en-US" sz="2800" dirty="0"/>
              <a:t> </a:t>
            </a:r>
            <a:r>
              <a:rPr lang="en-US" altLang="zh-CN" sz="2800" dirty="0"/>
              <a:t>it</a:t>
            </a:r>
            <a:r>
              <a:rPr lang="zh-CN" altLang="en-US" sz="2800" dirty="0"/>
              <a:t> </a:t>
            </a:r>
            <a:r>
              <a:rPr lang="en-US" altLang="zh-CN" sz="2800" b="1" dirty="0">
                <a:solidFill>
                  <a:srgbClr val="FF0000"/>
                </a:solidFill>
              </a:rPr>
              <a:t>fails</a:t>
            </a:r>
            <a:r>
              <a:rPr lang="en-US" altLang="zh-CN" sz="2800" dirty="0"/>
              <a:t>,</a:t>
            </a:r>
            <a:r>
              <a:rPr lang="zh-CN" altLang="en-US" sz="2800" dirty="0"/>
              <a:t> </a:t>
            </a:r>
            <a:endParaRPr lang="en-US" altLang="zh-CN" sz="2800" dirty="0"/>
          </a:p>
          <a:p>
            <a:r>
              <a:rPr lang="en-US" altLang="zh-CN" sz="2800" dirty="0"/>
              <a:t>	then</a:t>
            </a:r>
            <a:r>
              <a:rPr lang="zh-CN" altLang="en-US" sz="2800" dirty="0"/>
              <a:t> </a:t>
            </a:r>
            <a:r>
              <a:rPr lang="en-US" altLang="zh-CN" sz="2800" dirty="0"/>
              <a:t>fix</a:t>
            </a:r>
            <a:r>
              <a:rPr lang="zh-CN" altLang="en-US" sz="2800" dirty="0"/>
              <a:t> </a:t>
            </a:r>
            <a:r>
              <a:rPr lang="en-US" altLang="zh-CN" sz="2800" dirty="0"/>
              <a:t>the</a:t>
            </a:r>
            <a:r>
              <a:rPr lang="zh-CN" altLang="en-US" sz="2800" dirty="0"/>
              <a:t> </a:t>
            </a:r>
            <a:r>
              <a:rPr lang="en-US" altLang="zh-CN" sz="2800" dirty="0"/>
              <a:t>bug</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function,</a:t>
            </a:r>
          </a:p>
          <a:p>
            <a:r>
              <a:rPr lang="en-US" sz="2800" dirty="0"/>
              <a:t>	</a:t>
            </a:r>
            <a:r>
              <a:rPr lang="en-US" altLang="zh-CN" sz="2800" dirty="0"/>
              <a:t>and</a:t>
            </a:r>
            <a:r>
              <a:rPr lang="zh-CN" altLang="en-US" sz="2800" dirty="0"/>
              <a:t> </a:t>
            </a:r>
            <a:r>
              <a:rPr lang="en-US" altLang="zh-CN" sz="2800" dirty="0"/>
              <a:t>see</a:t>
            </a:r>
            <a:r>
              <a:rPr lang="zh-CN" altLang="en-US" sz="2800" dirty="0"/>
              <a:t> </a:t>
            </a:r>
            <a:r>
              <a:rPr lang="en-US" altLang="zh-CN" sz="2800" dirty="0"/>
              <a:t>the</a:t>
            </a:r>
            <a:r>
              <a:rPr lang="zh-CN" altLang="en-US" sz="2800" dirty="0"/>
              <a:t> </a:t>
            </a:r>
            <a:r>
              <a:rPr lang="en-US" altLang="zh-CN" sz="2800" dirty="0"/>
              <a:t>test</a:t>
            </a:r>
            <a:r>
              <a:rPr lang="zh-CN" altLang="en-US" sz="2800" dirty="0"/>
              <a:t> </a:t>
            </a:r>
            <a:r>
              <a:rPr lang="en-US" altLang="zh-CN" sz="2800" b="1" dirty="0">
                <a:solidFill>
                  <a:srgbClr val="00B050"/>
                </a:solidFill>
              </a:rPr>
              <a:t>pass</a:t>
            </a:r>
            <a:endParaRPr lang="en-US" sz="2800" b="1" dirty="0">
              <a:solidFill>
                <a:srgbClr val="00B050"/>
              </a:solidFill>
            </a:endParaRPr>
          </a:p>
        </p:txBody>
      </p:sp>
      <p:pic>
        <p:nvPicPr>
          <p:cNvPr id="1026" name="Picture 2" descr="Keep Calm #019 - And Fix Bugs by HundredMelanie on DeviantArt">
            <a:extLst>
              <a:ext uri="{FF2B5EF4-FFF2-40B4-BE49-F238E27FC236}">
                <a16:creationId xmlns:a16="http://schemas.microsoft.com/office/drawing/2014/main" id="{F6F648AE-F1AE-A142-9591-274134E00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752" y="242735"/>
            <a:ext cx="1728132" cy="12960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een check mark icon checkmark in circle Vector Image">
            <a:extLst>
              <a:ext uri="{FF2B5EF4-FFF2-40B4-BE49-F238E27FC236}">
                <a16:creationId xmlns:a16="http://schemas.microsoft.com/office/drawing/2014/main" id="{6FA84EB3-5236-7243-AF26-5433354713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1" t="11743" r="7196" b="24526"/>
          <a:stretch/>
        </p:blipFill>
        <p:spPr bwMode="auto">
          <a:xfrm>
            <a:off x="461395" y="4785690"/>
            <a:ext cx="838899" cy="766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01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3" presetClass="emph" presetSubtype="2" fill="hold" grpId="1" nodeType="withEffect">
                                  <p:stCondLst>
                                    <p:cond delay="0"/>
                                  </p:stCondLst>
                                  <p:childTnLst>
                                    <p:animClr clrSpc="rgb" dir="cw">
                                      <p:cBhvr override="childStyle">
                                        <p:cTn id="12" dur="500" fill="hold"/>
                                        <p:tgtEl>
                                          <p:spTgt spid="7"/>
                                        </p:tgtEl>
                                        <p:attrNameLst>
                                          <p:attrName>style.color</p:attrName>
                                        </p:attrNameLst>
                                      </p:cBhvr>
                                      <p:to>
                                        <a:srgbClr val="EBEBEB"/>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3" presetClass="emph" presetSubtype="2" fill="hold" grpId="1" nodeType="withEffect">
                                  <p:stCondLst>
                                    <p:cond delay="0"/>
                                  </p:stCondLst>
                                  <p:childTnLst>
                                    <p:animClr clrSpc="rgb" dir="cw">
                                      <p:cBhvr override="childStyle">
                                        <p:cTn id="18" dur="500" fill="hold"/>
                                        <p:tgtEl>
                                          <p:spTgt spid="8"/>
                                        </p:tgtEl>
                                        <p:attrNameLst>
                                          <p:attrName>style.color</p:attrName>
                                        </p:attrNameLst>
                                      </p:cBhvr>
                                      <p:to>
                                        <a:srgbClr val="EBEBEB"/>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F7F89-C1A7-4D43-AA95-250FA2B1D9D6}"/>
              </a:ext>
            </a:extLst>
          </p:cNvPr>
          <p:cNvSpPr>
            <a:spLocks noGrp="1"/>
          </p:cNvSpPr>
          <p:nvPr>
            <p:ph type="title"/>
          </p:nvPr>
        </p:nvSpPr>
        <p:spPr/>
        <p:txBody>
          <a:bodyPr/>
          <a:lstStyle/>
          <a:p>
            <a:r>
              <a:rPr lang="en-US" altLang="zh-CN" dirty="0"/>
              <a:t>Test</a:t>
            </a:r>
            <a:r>
              <a:rPr lang="zh-CN" altLang="en-US" dirty="0"/>
              <a:t> </a:t>
            </a:r>
            <a:r>
              <a:rPr lang="en-US" altLang="zh-CN" dirty="0"/>
              <a:t>Driven</a:t>
            </a:r>
            <a:r>
              <a:rPr lang="zh-CN" altLang="en-US" dirty="0"/>
              <a:t> </a:t>
            </a:r>
            <a:r>
              <a:rPr lang="en-US" altLang="zh-CN" dirty="0"/>
              <a:t>Development</a:t>
            </a:r>
            <a:endParaRPr lang="en-US" dirty="0"/>
          </a:p>
        </p:txBody>
      </p:sp>
      <p:pic>
        <p:nvPicPr>
          <p:cNvPr id="4" name="Picture 3">
            <a:extLst>
              <a:ext uri="{FF2B5EF4-FFF2-40B4-BE49-F238E27FC236}">
                <a16:creationId xmlns:a16="http://schemas.microsoft.com/office/drawing/2014/main" id="{85479693-8BFD-8441-A5DF-F45490E1D537}"/>
              </a:ext>
            </a:extLst>
          </p:cNvPr>
          <p:cNvPicPr>
            <a:picLocks noChangeAspect="1"/>
          </p:cNvPicPr>
          <p:nvPr/>
        </p:nvPicPr>
        <p:blipFill>
          <a:blip r:embed="rId2"/>
          <a:stretch>
            <a:fillRect/>
          </a:stretch>
        </p:blipFill>
        <p:spPr>
          <a:xfrm>
            <a:off x="494951" y="1682815"/>
            <a:ext cx="3157497" cy="1989656"/>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BED9CD3-3AF2-BF48-A487-653F5F774081}"/>
              </a:ext>
            </a:extLst>
          </p:cNvPr>
          <p:cNvSpPr/>
          <p:nvPr/>
        </p:nvSpPr>
        <p:spPr>
          <a:xfrm>
            <a:off x="441441" y="3672471"/>
            <a:ext cx="2042547" cy="261610"/>
          </a:xfrm>
          <a:prstGeom prst="rect">
            <a:avLst/>
          </a:prstGeom>
        </p:spPr>
        <p:txBody>
          <a:bodyPr wrap="none">
            <a:spAutoFit/>
          </a:bodyPr>
          <a:lstStyle/>
          <a:p>
            <a:r>
              <a:rPr lang="en-US" sz="1100" dirty="0"/>
              <a:t>https://</a:t>
            </a:r>
            <a:r>
              <a:rPr lang="en-US" sz="1100" dirty="0" err="1"/>
              <a:t>youtu.be</a:t>
            </a:r>
            <a:r>
              <a:rPr lang="en-US" sz="1100" dirty="0"/>
              <a:t>/d1EAyR_NCOA</a:t>
            </a:r>
          </a:p>
        </p:txBody>
      </p:sp>
      <p:pic>
        <p:nvPicPr>
          <p:cNvPr id="6" name="Picture 5">
            <a:extLst>
              <a:ext uri="{FF2B5EF4-FFF2-40B4-BE49-F238E27FC236}">
                <a16:creationId xmlns:a16="http://schemas.microsoft.com/office/drawing/2014/main" id="{8DD0B34B-9A4E-0442-A2D2-8B7B6B3D1D0A}"/>
              </a:ext>
            </a:extLst>
          </p:cNvPr>
          <p:cNvPicPr>
            <a:picLocks noChangeAspect="1"/>
          </p:cNvPicPr>
          <p:nvPr/>
        </p:nvPicPr>
        <p:blipFill>
          <a:blip r:embed="rId3"/>
          <a:stretch>
            <a:fillRect/>
          </a:stretch>
        </p:blipFill>
        <p:spPr>
          <a:xfrm>
            <a:off x="5489596" y="1682815"/>
            <a:ext cx="3211007" cy="2017745"/>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2A0B528E-C672-FA40-AC06-572D38C3CB0B}"/>
              </a:ext>
            </a:extLst>
          </p:cNvPr>
          <p:cNvSpPr/>
          <p:nvPr/>
        </p:nvSpPr>
        <p:spPr>
          <a:xfrm>
            <a:off x="5383659" y="3704038"/>
            <a:ext cx="1991251" cy="261610"/>
          </a:xfrm>
          <a:prstGeom prst="rect">
            <a:avLst/>
          </a:prstGeom>
        </p:spPr>
        <p:txBody>
          <a:bodyPr wrap="none">
            <a:spAutoFit/>
          </a:bodyPr>
          <a:lstStyle/>
          <a:p>
            <a:r>
              <a:rPr lang="en-US" sz="1100" dirty="0"/>
              <a:t>https://</a:t>
            </a:r>
            <a:r>
              <a:rPr lang="en-US" sz="1100" dirty="0" err="1"/>
              <a:t>youtu.be</a:t>
            </a:r>
            <a:r>
              <a:rPr lang="en-US" sz="1100" dirty="0"/>
              <a:t>/a6oP24CSdUg</a:t>
            </a:r>
          </a:p>
        </p:txBody>
      </p:sp>
      <p:pic>
        <p:nvPicPr>
          <p:cNvPr id="9" name="Picture 8">
            <a:extLst>
              <a:ext uri="{FF2B5EF4-FFF2-40B4-BE49-F238E27FC236}">
                <a16:creationId xmlns:a16="http://schemas.microsoft.com/office/drawing/2014/main" id="{68891DD0-04B3-3346-9AA0-C48C34A47604}"/>
              </a:ext>
            </a:extLst>
          </p:cNvPr>
          <p:cNvPicPr>
            <a:picLocks noChangeAspect="1"/>
          </p:cNvPicPr>
          <p:nvPr/>
        </p:nvPicPr>
        <p:blipFill>
          <a:blip r:embed="rId4"/>
          <a:stretch>
            <a:fillRect/>
          </a:stretch>
        </p:blipFill>
        <p:spPr>
          <a:xfrm>
            <a:off x="494951" y="4211774"/>
            <a:ext cx="3211007" cy="2013105"/>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546F6AD9-2C5C-224F-A19A-57869D53F0E4}"/>
              </a:ext>
            </a:extLst>
          </p:cNvPr>
          <p:cNvSpPr/>
          <p:nvPr/>
        </p:nvSpPr>
        <p:spPr>
          <a:xfrm>
            <a:off x="376179" y="6224879"/>
            <a:ext cx="1957587" cy="261610"/>
          </a:xfrm>
          <a:prstGeom prst="rect">
            <a:avLst/>
          </a:prstGeom>
        </p:spPr>
        <p:txBody>
          <a:bodyPr wrap="none">
            <a:spAutoFit/>
          </a:bodyPr>
          <a:lstStyle/>
          <a:p>
            <a:r>
              <a:rPr lang="en-US" sz="1100" dirty="0"/>
              <a:t>https://</a:t>
            </a:r>
            <a:r>
              <a:rPr lang="en-US" sz="1100" dirty="0" err="1"/>
              <a:t>youtu.be</a:t>
            </a:r>
            <a:r>
              <a:rPr lang="en-US" sz="1100" dirty="0"/>
              <a:t>/KyFVA4Spcgg</a:t>
            </a:r>
          </a:p>
        </p:txBody>
      </p:sp>
      <p:pic>
        <p:nvPicPr>
          <p:cNvPr id="11" name="Picture 10">
            <a:extLst>
              <a:ext uri="{FF2B5EF4-FFF2-40B4-BE49-F238E27FC236}">
                <a16:creationId xmlns:a16="http://schemas.microsoft.com/office/drawing/2014/main" id="{ECA08261-ECE5-F444-8D61-7F17BC1337D8}"/>
              </a:ext>
            </a:extLst>
          </p:cNvPr>
          <p:cNvPicPr>
            <a:picLocks noChangeAspect="1"/>
          </p:cNvPicPr>
          <p:nvPr/>
        </p:nvPicPr>
        <p:blipFill>
          <a:blip r:embed="rId5"/>
          <a:stretch>
            <a:fillRect/>
          </a:stretch>
        </p:blipFill>
        <p:spPr>
          <a:xfrm>
            <a:off x="5489596" y="4202887"/>
            <a:ext cx="3141630" cy="1984187"/>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82726402-C9C1-7C43-ABB7-5ED9CFBDD1B4}"/>
              </a:ext>
            </a:extLst>
          </p:cNvPr>
          <p:cNvSpPr/>
          <p:nvPr/>
        </p:nvSpPr>
        <p:spPr>
          <a:xfrm>
            <a:off x="5383659" y="6224879"/>
            <a:ext cx="1959191" cy="261610"/>
          </a:xfrm>
          <a:prstGeom prst="rect">
            <a:avLst/>
          </a:prstGeom>
        </p:spPr>
        <p:txBody>
          <a:bodyPr wrap="none">
            <a:spAutoFit/>
          </a:bodyPr>
          <a:lstStyle/>
          <a:p>
            <a:r>
              <a:rPr lang="en-US" sz="1100" dirty="0"/>
              <a:t>https://</a:t>
            </a:r>
            <a:r>
              <a:rPr lang="en-US" sz="1100" dirty="0" err="1"/>
              <a:t>youtu.be</a:t>
            </a:r>
            <a:r>
              <a:rPr lang="en-US" sz="1100" dirty="0"/>
              <a:t>/fr1E9aVnBxw</a:t>
            </a:r>
          </a:p>
        </p:txBody>
      </p:sp>
    </p:spTree>
    <p:extLst>
      <p:ext uri="{BB962C8B-B14F-4D97-AF65-F5344CB8AC3E}">
        <p14:creationId xmlns:p14="http://schemas.microsoft.com/office/powerpoint/2010/main" val="9515901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6B20B6-279A-D197-B969-BA16B30DE8E0}"/>
              </a:ext>
            </a:extLst>
          </p:cNvPr>
          <p:cNvPicPr>
            <a:picLocks noChangeAspect="1"/>
          </p:cNvPicPr>
          <p:nvPr/>
        </p:nvPicPr>
        <p:blipFill>
          <a:blip r:embed="rId2"/>
          <a:stretch>
            <a:fillRect/>
          </a:stretch>
        </p:blipFill>
        <p:spPr>
          <a:xfrm>
            <a:off x="3041269" y="1102659"/>
            <a:ext cx="5481372" cy="447338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AA0E8D20-85C8-E73B-B5E5-BC126875AF3F}"/>
              </a:ext>
            </a:extLst>
          </p:cNvPr>
          <p:cNvSpPr txBox="1"/>
          <p:nvPr/>
        </p:nvSpPr>
        <p:spPr>
          <a:xfrm>
            <a:off x="1470211" y="5884893"/>
            <a:ext cx="4572000" cy="276999"/>
          </a:xfrm>
          <a:prstGeom prst="rect">
            <a:avLst/>
          </a:prstGeom>
          <a:noFill/>
        </p:spPr>
        <p:txBody>
          <a:bodyPr wrap="square">
            <a:spAutoFit/>
          </a:bodyPr>
          <a:lstStyle/>
          <a:p>
            <a:r>
              <a:rPr lang="en-US" sz="1200" dirty="0">
                <a:hlinkClick r:id="rId3"/>
              </a:rPr>
              <a:t>https://medium.com/paul-heintzelman/own-your-code-8a06ecff1a32</a:t>
            </a:r>
            <a:endParaRPr lang="en-US" sz="1200" dirty="0"/>
          </a:p>
        </p:txBody>
      </p:sp>
    </p:spTree>
    <p:extLst>
      <p:ext uri="{BB962C8B-B14F-4D97-AF65-F5344CB8AC3E}">
        <p14:creationId xmlns:p14="http://schemas.microsoft.com/office/powerpoint/2010/main" val="1533446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t>
            </a:r>
            <a:r>
              <a:rPr lang="en-US" altLang="zh-CN"/>
              <a:t>&amp; GitHub</a:t>
            </a:r>
            <a:endParaRPr lang="en-US" dirty="0"/>
          </a:p>
        </p:txBody>
      </p:sp>
      <p:grpSp>
        <p:nvGrpSpPr>
          <p:cNvPr id="9" name="Group 8">
            <a:extLst>
              <a:ext uri="{FF2B5EF4-FFF2-40B4-BE49-F238E27FC236}">
                <a16:creationId xmlns:a16="http://schemas.microsoft.com/office/drawing/2014/main" id="{C2F54BFE-826D-FF4D-9D49-B89D5F25B26E}"/>
              </a:ext>
            </a:extLst>
          </p:cNvPr>
          <p:cNvGrpSpPr/>
          <p:nvPr/>
        </p:nvGrpSpPr>
        <p:grpSpPr>
          <a:xfrm>
            <a:off x="488272" y="1116595"/>
            <a:ext cx="8504058" cy="2755912"/>
            <a:chOff x="488272" y="1116595"/>
            <a:chExt cx="8504058" cy="2755912"/>
          </a:xfrm>
        </p:grpSpPr>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grpSp>
      <p:grpSp>
        <p:nvGrpSpPr>
          <p:cNvPr id="10" name="Group 9">
            <a:extLst>
              <a:ext uri="{FF2B5EF4-FFF2-40B4-BE49-F238E27FC236}">
                <a16:creationId xmlns:a16="http://schemas.microsoft.com/office/drawing/2014/main" id="{F9F49460-A402-6C4D-A8A5-87C788C53610}"/>
              </a:ext>
            </a:extLst>
          </p:cNvPr>
          <p:cNvGrpSpPr/>
          <p:nvPr/>
        </p:nvGrpSpPr>
        <p:grpSpPr>
          <a:xfrm>
            <a:off x="521545" y="4014935"/>
            <a:ext cx="8968684" cy="2567326"/>
            <a:chOff x="521545" y="4014935"/>
            <a:chExt cx="8968684" cy="2567326"/>
          </a:xfrm>
        </p:grpSpPr>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grpSp>
    </p:spTree>
    <p:extLst>
      <p:ext uri="{BB962C8B-B14F-4D97-AF65-F5344CB8AC3E}">
        <p14:creationId xmlns:p14="http://schemas.microsoft.com/office/powerpoint/2010/main" val="40824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5FF1B4-CF07-3F4D-8B6D-2741F56F46ED}"/>
              </a:ext>
            </a:extLst>
          </p:cNvPr>
          <p:cNvSpPr>
            <a:spLocks noGrp="1"/>
          </p:cNvSpPr>
          <p:nvPr>
            <p:ph type="title"/>
          </p:nvPr>
        </p:nvSpPr>
        <p:spPr/>
        <p:txBody>
          <a:bodyPr/>
          <a:lstStyle/>
          <a:p>
            <a:r>
              <a:rPr lang="en-US" dirty="0"/>
              <a:t>Submission Checklist</a:t>
            </a:r>
          </a:p>
        </p:txBody>
      </p:sp>
      <p:grpSp>
        <p:nvGrpSpPr>
          <p:cNvPr id="22" name="Group 21">
            <a:extLst>
              <a:ext uri="{FF2B5EF4-FFF2-40B4-BE49-F238E27FC236}">
                <a16:creationId xmlns:a16="http://schemas.microsoft.com/office/drawing/2014/main" id="{B68DB756-50C8-0043-9FC7-4BDC3C363D11}"/>
              </a:ext>
            </a:extLst>
          </p:cNvPr>
          <p:cNvGrpSpPr/>
          <p:nvPr/>
        </p:nvGrpSpPr>
        <p:grpSpPr>
          <a:xfrm>
            <a:off x="253369" y="1946187"/>
            <a:ext cx="4048948" cy="2247638"/>
            <a:chOff x="222258" y="1532790"/>
            <a:chExt cx="4048948" cy="2247638"/>
          </a:xfrm>
        </p:grpSpPr>
        <p:sp>
          <p:nvSpPr>
            <p:cNvPr id="9" name="TextBox 8">
              <a:extLst>
                <a:ext uri="{FF2B5EF4-FFF2-40B4-BE49-F238E27FC236}">
                  <a16:creationId xmlns:a16="http://schemas.microsoft.com/office/drawing/2014/main" id="{4F93A09E-ADE1-CB4F-A2D4-3F2B81B4405B}"/>
                </a:ext>
              </a:extLst>
            </p:cNvPr>
            <p:cNvSpPr txBox="1"/>
            <p:nvPr/>
          </p:nvSpPr>
          <p:spPr>
            <a:xfrm>
              <a:off x="222259" y="1532790"/>
              <a:ext cx="2100489" cy="316474"/>
            </a:xfrm>
            <a:prstGeom prst="rect">
              <a:avLst/>
            </a:prstGeom>
            <a:noFill/>
          </p:spPr>
          <p:txBody>
            <a:bodyPr wrap="none" rtlCol="0">
              <a:spAutoFit/>
            </a:bodyPr>
            <a:lstStyle/>
            <a:p>
              <a:r>
                <a:rPr lang="en-US" b="1" dirty="0">
                  <a:solidFill>
                    <a:srgbClr val="010000"/>
                  </a:solidFill>
                </a:rPr>
                <a:t>Before Coding Checklist</a:t>
              </a:r>
            </a:p>
          </p:txBody>
        </p:sp>
        <p:pic>
          <p:nvPicPr>
            <p:cNvPr id="19" name="Picture 18">
              <a:extLst>
                <a:ext uri="{FF2B5EF4-FFF2-40B4-BE49-F238E27FC236}">
                  <a16:creationId xmlns:a16="http://schemas.microsoft.com/office/drawing/2014/main" id="{82BB66CD-01FA-A041-9DA2-18D3A5180D41}"/>
                </a:ext>
              </a:extLst>
            </p:cNvPr>
            <p:cNvPicPr>
              <a:picLocks noChangeAspect="1"/>
            </p:cNvPicPr>
            <p:nvPr/>
          </p:nvPicPr>
          <p:blipFill>
            <a:blip r:embed="rId2"/>
            <a:stretch>
              <a:fillRect/>
            </a:stretch>
          </p:blipFill>
          <p:spPr>
            <a:xfrm>
              <a:off x="222258" y="1848410"/>
              <a:ext cx="4048948" cy="1932018"/>
            </a:xfrm>
            <a:prstGeom prst="rect">
              <a:avLst/>
            </a:prstGeom>
          </p:spPr>
        </p:pic>
      </p:grpSp>
      <p:grpSp>
        <p:nvGrpSpPr>
          <p:cNvPr id="21" name="Group 20">
            <a:extLst>
              <a:ext uri="{FF2B5EF4-FFF2-40B4-BE49-F238E27FC236}">
                <a16:creationId xmlns:a16="http://schemas.microsoft.com/office/drawing/2014/main" id="{62C694CF-36CF-0740-B151-957790892C0F}"/>
              </a:ext>
            </a:extLst>
          </p:cNvPr>
          <p:cNvGrpSpPr/>
          <p:nvPr/>
        </p:nvGrpSpPr>
        <p:grpSpPr>
          <a:xfrm>
            <a:off x="328474" y="5076859"/>
            <a:ext cx="4243525" cy="1225084"/>
            <a:chOff x="1236992" y="4100126"/>
            <a:chExt cx="4243525" cy="1225084"/>
          </a:xfrm>
        </p:grpSpPr>
        <p:sp>
          <p:nvSpPr>
            <p:cNvPr id="13" name="TextBox 12">
              <a:extLst>
                <a:ext uri="{FF2B5EF4-FFF2-40B4-BE49-F238E27FC236}">
                  <a16:creationId xmlns:a16="http://schemas.microsoft.com/office/drawing/2014/main" id="{0707E049-62C1-8B4C-B40A-488E31537254}"/>
                </a:ext>
              </a:extLst>
            </p:cNvPr>
            <p:cNvSpPr txBox="1"/>
            <p:nvPr/>
          </p:nvSpPr>
          <p:spPr>
            <a:xfrm>
              <a:off x="1236992" y="4100126"/>
              <a:ext cx="1743426" cy="369332"/>
            </a:xfrm>
            <a:prstGeom prst="rect">
              <a:avLst/>
            </a:prstGeom>
            <a:noFill/>
          </p:spPr>
          <p:txBody>
            <a:bodyPr wrap="none" rtlCol="0">
              <a:spAutoFit/>
            </a:bodyPr>
            <a:lstStyle/>
            <a:p>
              <a:r>
                <a:rPr lang="en-US" b="1" dirty="0">
                  <a:solidFill>
                    <a:srgbClr val="010000"/>
                  </a:solidFill>
                </a:rPr>
                <a:t>Coding Checklist</a:t>
              </a:r>
            </a:p>
          </p:txBody>
        </p:sp>
        <p:pic>
          <p:nvPicPr>
            <p:cNvPr id="20" name="Picture 19">
              <a:extLst>
                <a:ext uri="{FF2B5EF4-FFF2-40B4-BE49-F238E27FC236}">
                  <a16:creationId xmlns:a16="http://schemas.microsoft.com/office/drawing/2014/main" id="{6568D202-E1B0-1749-8158-27647EFE8059}"/>
                </a:ext>
              </a:extLst>
            </p:cNvPr>
            <p:cNvPicPr>
              <a:picLocks noChangeAspect="1"/>
            </p:cNvPicPr>
            <p:nvPr/>
          </p:nvPicPr>
          <p:blipFill>
            <a:blip r:embed="rId3"/>
            <a:stretch>
              <a:fillRect/>
            </a:stretch>
          </p:blipFill>
          <p:spPr>
            <a:xfrm>
              <a:off x="1236992" y="4450062"/>
              <a:ext cx="4243525" cy="875148"/>
            </a:xfrm>
            <a:prstGeom prst="rect">
              <a:avLst/>
            </a:prstGeom>
          </p:spPr>
        </p:pic>
      </p:grpSp>
      <p:grpSp>
        <p:nvGrpSpPr>
          <p:cNvPr id="29" name="Group 28">
            <a:extLst>
              <a:ext uri="{FF2B5EF4-FFF2-40B4-BE49-F238E27FC236}">
                <a16:creationId xmlns:a16="http://schemas.microsoft.com/office/drawing/2014/main" id="{FA3242F7-D468-4943-8388-92E577E75DD9}"/>
              </a:ext>
            </a:extLst>
          </p:cNvPr>
          <p:cNvGrpSpPr/>
          <p:nvPr/>
        </p:nvGrpSpPr>
        <p:grpSpPr>
          <a:xfrm>
            <a:off x="253370" y="1594342"/>
            <a:ext cx="4996766" cy="3482517"/>
            <a:chOff x="213381" y="1518246"/>
            <a:chExt cx="4996766" cy="3482517"/>
          </a:xfrm>
        </p:grpSpPr>
        <p:sp>
          <p:nvSpPr>
            <p:cNvPr id="26" name="Oval 25">
              <a:extLst>
                <a:ext uri="{FF2B5EF4-FFF2-40B4-BE49-F238E27FC236}">
                  <a16:creationId xmlns:a16="http://schemas.microsoft.com/office/drawing/2014/main" id="{CE5F1A5C-F310-D142-BBB5-723DCA09C1FF}"/>
                </a:ext>
              </a:extLst>
            </p:cNvPr>
            <p:cNvSpPr/>
            <p:nvPr/>
          </p:nvSpPr>
          <p:spPr>
            <a:xfrm>
              <a:off x="213381" y="1518246"/>
              <a:ext cx="328474" cy="328474"/>
            </a:xfrm>
            <a:prstGeom prst="ellipse">
              <a:avLst/>
            </a:prstGeom>
            <a:solidFill>
              <a:srgbClr val="C0000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7" name="Oval 26">
              <a:extLst>
                <a:ext uri="{FF2B5EF4-FFF2-40B4-BE49-F238E27FC236}">
                  <a16:creationId xmlns:a16="http://schemas.microsoft.com/office/drawing/2014/main" id="{9FF808DD-26D6-4D45-AB0F-6D3C0C96FE65}"/>
                </a:ext>
              </a:extLst>
            </p:cNvPr>
            <p:cNvSpPr/>
            <p:nvPr/>
          </p:nvSpPr>
          <p:spPr>
            <a:xfrm>
              <a:off x="213381" y="4672289"/>
              <a:ext cx="328474" cy="328474"/>
            </a:xfrm>
            <a:prstGeom prst="ellipse">
              <a:avLst/>
            </a:prstGeom>
            <a:solidFill>
              <a:srgbClr val="C0000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8" name="Oval 27">
              <a:extLst>
                <a:ext uri="{FF2B5EF4-FFF2-40B4-BE49-F238E27FC236}">
                  <a16:creationId xmlns:a16="http://schemas.microsoft.com/office/drawing/2014/main" id="{07F58A84-0289-8743-9AFF-53929B5875C6}"/>
                </a:ext>
              </a:extLst>
            </p:cNvPr>
            <p:cNvSpPr/>
            <p:nvPr/>
          </p:nvSpPr>
          <p:spPr>
            <a:xfrm>
              <a:off x="4881673" y="2383183"/>
              <a:ext cx="328474" cy="328474"/>
            </a:xfrm>
            <a:prstGeom prst="ellipse">
              <a:avLst/>
            </a:prstGeom>
            <a:solidFill>
              <a:srgbClr val="C0000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grpSp>
      <p:grpSp>
        <p:nvGrpSpPr>
          <p:cNvPr id="32" name="Group 31">
            <a:extLst>
              <a:ext uri="{FF2B5EF4-FFF2-40B4-BE49-F238E27FC236}">
                <a16:creationId xmlns:a16="http://schemas.microsoft.com/office/drawing/2014/main" id="{2BC32234-860E-EB4C-816A-C5AACED8C4B7}"/>
              </a:ext>
            </a:extLst>
          </p:cNvPr>
          <p:cNvGrpSpPr/>
          <p:nvPr/>
        </p:nvGrpSpPr>
        <p:grpSpPr>
          <a:xfrm>
            <a:off x="4921662" y="2804176"/>
            <a:ext cx="3933853" cy="2040162"/>
            <a:chOff x="4881673" y="2728080"/>
            <a:chExt cx="3933853" cy="2040162"/>
          </a:xfrm>
        </p:grpSpPr>
        <p:sp>
          <p:nvSpPr>
            <p:cNvPr id="24" name="TextBox 23">
              <a:extLst>
                <a:ext uri="{FF2B5EF4-FFF2-40B4-BE49-F238E27FC236}">
                  <a16:creationId xmlns:a16="http://schemas.microsoft.com/office/drawing/2014/main" id="{76AFA04B-7744-B344-9B5E-E2CE74E759E2}"/>
                </a:ext>
              </a:extLst>
            </p:cNvPr>
            <p:cNvSpPr txBox="1"/>
            <p:nvPr/>
          </p:nvSpPr>
          <p:spPr>
            <a:xfrm>
              <a:off x="4881673" y="2728080"/>
              <a:ext cx="2171428" cy="369332"/>
            </a:xfrm>
            <a:prstGeom prst="rect">
              <a:avLst/>
            </a:prstGeom>
            <a:noFill/>
          </p:spPr>
          <p:txBody>
            <a:bodyPr wrap="none" rtlCol="0">
              <a:spAutoFit/>
            </a:bodyPr>
            <a:lstStyle/>
            <a:p>
              <a:r>
                <a:rPr lang="en-US" b="1" dirty="0">
                  <a:solidFill>
                    <a:srgbClr val="010000"/>
                  </a:solidFill>
                </a:rPr>
                <a:t>Submission Checklist</a:t>
              </a:r>
            </a:p>
          </p:txBody>
        </p:sp>
        <p:pic>
          <p:nvPicPr>
            <p:cNvPr id="31" name="Picture 30">
              <a:extLst>
                <a:ext uri="{FF2B5EF4-FFF2-40B4-BE49-F238E27FC236}">
                  <a16:creationId xmlns:a16="http://schemas.microsoft.com/office/drawing/2014/main" id="{1166EDE5-A22A-0240-BF81-C4379B8EA7C5}"/>
                </a:ext>
              </a:extLst>
            </p:cNvPr>
            <p:cNvPicPr>
              <a:picLocks noChangeAspect="1"/>
            </p:cNvPicPr>
            <p:nvPr/>
          </p:nvPicPr>
          <p:blipFill>
            <a:blip r:embed="rId4"/>
            <a:stretch>
              <a:fillRect/>
            </a:stretch>
          </p:blipFill>
          <p:spPr>
            <a:xfrm>
              <a:off x="4881673" y="3097412"/>
              <a:ext cx="3933853" cy="1670830"/>
            </a:xfrm>
            <a:prstGeom prst="rect">
              <a:avLst/>
            </a:prstGeom>
          </p:spPr>
        </p:pic>
      </p:grpSp>
      <p:sp>
        <p:nvSpPr>
          <p:cNvPr id="34" name="TextBox 33">
            <a:extLst>
              <a:ext uri="{FF2B5EF4-FFF2-40B4-BE49-F238E27FC236}">
                <a16:creationId xmlns:a16="http://schemas.microsoft.com/office/drawing/2014/main" id="{6D3EDC15-1660-864F-9566-489CB6ACBC50}"/>
              </a:ext>
            </a:extLst>
          </p:cNvPr>
          <p:cNvSpPr txBox="1"/>
          <p:nvPr/>
        </p:nvSpPr>
        <p:spPr>
          <a:xfrm>
            <a:off x="5449844" y="636677"/>
            <a:ext cx="3868445" cy="461665"/>
          </a:xfrm>
          <a:prstGeom prst="rect">
            <a:avLst/>
          </a:prstGeom>
          <a:noFill/>
        </p:spPr>
        <p:txBody>
          <a:bodyPr wrap="square">
            <a:spAutoFit/>
          </a:bodyPr>
          <a:lstStyle/>
          <a:p>
            <a:r>
              <a:rPr lang="en-US" sz="1200" dirty="0">
                <a:hlinkClick r:id="rId5"/>
              </a:rPr>
              <a:t>https://github.com/a-teaching-goose/CSS342A-2022-Spring/blob/main/homeworks/submission_checklist.md</a:t>
            </a:r>
            <a:endParaRPr lang="en-US" sz="1200" dirty="0"/>
          </a:p>
        </p:txBody>
      </p:sp>
    </p:spTree>
    <p:extLst>
      <p:ext uri="{BB962C8B-B14F-4D97-AF65-F5344CB8AC3E}">
        <p14:creationId xmlns:p14="http://schemas.microsoft.com/office/powerpoint/2010/main" val="2541198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What Color Does Red And Green Make?">
            <a:extLst>
              <a:ext uri="{FF2B5EF4-FFF2-40B4-BE49-F238E27FC236}">
                <a16:creationId xmlns:a16="http://schemas.microsoft.com/office/drawing/2014/main" id="{ACB0D960-79C6-5A49-822C-0D05F99A9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98600"/>
            <a:ext cx="3860800" cy="3860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464D29-5F9E-9243-9E7E-784C7E7EEE82}"/>
              </a:ext>
            </a:extLst>
          </p:cNvPr>
          <p:cNvPicPr>
            <a:picLocks noChangeAspect="1"/>
          </p:cNvPicPr>
          <p:nvPr/>
        </p:nvPicPr>
        <p:blipFill>
          <a:blip r:embed="rId3"/>
          <a:stretch>
            <a:fillRect/>
          </a:stretch>
        </p:blipFill>
        <p:spPr>
          <a:xfrm>
            <a:off x="1126213" y="1773922"/>
            <a:ext cx="3318798" cy="4625788"/>
          </a:xfrm>
          <a:prstGeom prst="rect">
            <a:avLst/>
          </a:prstGeom>
          <a:ln>
            <a:noFill/>
          </a:ln>
          <a:effectLst>
            <a:outerShdw blurRad="292100" dist="139700" dir="2700000" algn="tl" rotWithShape="0">
              <a:srgbClr val="333333">
                <a:alpha val="65000"/>
              </a:srgbClr>
            </a:outerShdw>
          </a:effectLst>
        </p:spPr>
      </p:pic>
      <p:sp>
        <p:nvSpPr>
          <p:cNvPr id="7" name="Title 2">
            <a:extLst>
              <a:ext uri="{FF2B5EF4-FFF2-40B4-BE49-F238E27FC236}">
                <a16:creationId xmlns:a16="http://schemas.microsoft.com/office/drawing/2014/main" id="{2BBC874C-1C0B-CB41-9D7F-BA7F33042BC7}"/>
              </a:ext>
            </a:extLst>
          </p:cNvPr>
          <p:cNvSpPr>
            <a:spLocks noGrp="1"/>
          </p:cNvSpPr>
          <p:nvPr>
            <p:ph type="title"/>
          </p:nvPr>
        </p:nvSpPr>
        <p:spPr>
          <a:xfrm>
            <a:off x="71121" y="0"/>
            <a:ext cx="8183759" cy="991998"/>
          </a:xfrm>
        </p:spPr>
        <p:txBody>
          <a:bodyPr/>
          <a:lstStyle/>
          <a:p>
            <a:r>
              <a:rPr lang="en-US" dirty="0"/>
              <a:t>Operator Overload (+)</a:t>
            </a:r>
          </a:p>
        </p:txBody>
      </p:sp>
      <p:sp>
        <p:nvSpPr>
          <p:cNvPr id="5" name="TextBox 4">
            <a:extLst>
              <a:ext uri="{FF2B5EF4-FFF2-40B4-BE49-F238E27FC236}">
                <a16:creationId xmlns:a16="http://schemas.microsoft.com/office/drawing/2014/main" id="{C4750E98-EDD1-BF45-A78A-DFFD50D5ABB2}"/>
              </a:ext>
            </a:extLst>
          </p:cNvPr>
          <p:cNvSpPr txBox="1"/>
          <p:nvPr/>
        </p:nvSpPr>
        <p:spPr>
          <a:xfrm>
            <a:off x="5352533" y="6215044"/>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spTree>
    <p:extLst>
      <p:ext uri="{BB962C8B-B14F-4D97-AF65-F5344CB8AC3E}">
        <p14:creationId xmlns:p14="http://schemas.microsoft.com/office/powerpoint/2010/main" val="1904979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38946-0B1D-5E49-B2D8-6E5238339374}"/>
              </a:ext>
            </a:extLst>
          </p:cNvPr>
          <p:cNvSpPr>
            <a:spLocks noGrp="1"/>
          </p:cNvSpPr>
          <p:nvPr>
            <p:ph type="title"/>
          </p:nvPr>
        </p:nvSpPr>
        <p:spPr/>
        <p:txBody>
          <a:bodyPr/>
          <a:lstStyle/>
          <a:p>
            <a:r>
              <a:rPr lang="en-US" dirty="0"/>
              <a:t>Parkinson’s Law</a:t>
            </a:r>
          </a:p>
        </p:txBody>
      </p:sp>
      <p:sp>
        <p:nvSpPr>
          <p:cNvPr id="9" name="Text Placeholder 8">
            <a:extLst>
              <a:ext uri="{FF2B5EF4-FFF2-40B4-BE49-F238E27FC236}">
                <a16:creationId xmlns:a16="http://schemas.microsoft.com/office/drawing/2014/main" id="{132FFD04-1590-2C49-80D4-5E80B9F44801}"/>
              </a:ext>
            </a:extLst>
          </p:cNvPr>
          <p:cNvSpPr>
            <a:spLocks noGrp="1"/>
          </p:cNvSpPr>
          <p:nvPr>
            <p:ph type="body" sz="quarter" idx="11"/>
          </p:nvPr>
        </p:nvSpPr>
        <p:spPr>
          <a:xfrm>
            <a:off x="882447" y="2178631"/>
            <a:ext cx="7762376" cy="560426"/>
          </a:xfrm>
        </p:spPr>
        <p:txBody>
          <a:bodyPr/>
          <a:lstStyle/>
          <a:p>
            <a:pPr marL="0" indent="0">
              <a:buNone/>
            </a:pPr>
            <a:r>
              <a:rPr lang="en-US" u="sng" dirty="0">
                <a:solidFill>
                  <a:schemeClr val="tx1"/>
                </a:solidFill>
                <a:latin typeface="Cavolini" panose="03000502040302020204" pitchFamily="66" charset="0"/>
                <a:cs typeface="Cavolini" panose="03000502040302020204" pitchFamily="66" charset="0"/>
              </a:rPr>
              <a:t>“Work complicates to fill the available time.”</a:t>
            </a:r>
          </a:p>
          <a:p>
            <a:pPr marL="0" indent="0">
              <a:buNone/>
            </a:pPr>
            <a:br>
              <a:rPr lang="en-US" u="sng" dirty="0">
                <a:solidFill>
                  <a:schemeClr val="tx1"/>
                </a:solidFill>
                <a:latin typeface="Cavolini" panose="03000502040302020204" pitchFamily="66" charset="0"/>
                <a:cs typeface="Cavolini" panose="03000502040302020204" pitchFamily="66" charset="0"/>
              </a:rPr>
            </a:br>
            <a:endParaRPr lang="en-US" u="sng" dirty="0">
              <a:solidFill>
                <a:schemeClr val="tx1"/>
              </a:solidFill>
              <a:latin typeface="Cavolini" panose="03000502040302020204" pitchFamily="66" charset="0"/>
              <a:cs typeface="Cavolini" panose="03000502040302020204" pitchFamily="66" charset="0"/>
            </a:endParaRPr>
          </a:p>
        </p:txBody>
      </p:sp>
      <p:pic>
        <p:nvPicPr>
          <p:cNvPr id="11" name="Picture 10">
            <a:extLst>
              <a:ext uri="{FF2B5EF4-FFF2-40B4-BE49-F238E27FC236}">
                <a16:creationId xmlns:a16="http://schemas.microsoft.com/office/drawing/2014/main" id="{ED363775-6AE1-1E40-8D3D-DB1D92735FCE}"/>
              </a:ext>
            </a:extLst>
          </p:cNvPr>
          <p:cNvPicPr>
            <a:picLocks noChangeAspect="1"/>
          </p:cNvPicPr>
          <p:nvPr/>
        </p:nvPicPr>
        <p:blipFill>
          <a:blip r:embed="rId2"/>
          <a:stretch>
            <a:fillRect/>
          </a:stretch>
        </p:blipFill>
        <p:spPr>
          <a:xfrm>
            <a:off x="7423327" y="0"/>
            <a:ext cx="1720673" cy="1338301"/>
          </a:xfrm>
          <a:prstGeom prst="rect">
            <a:avLst/>
          </a:prstGeom>
        </p:spPr>
      </p:pic>
      <p:sp>
        <p:nvSpPr>
          <p:cNvPr id="2" name="TextBox 1">
            <a:extLst>
              <a:ext uri="{FF2B5EF4-FFF2-40B4-BE49-F238E27FC236}">
                <a16:creationId xmlns:a16="http://schemas.microsoft.com/office/drawing/2014/main" id="{BB4E2B23-F9B0-B248-828C-033A54618ECA}"/>
              </a:ext>
            </a:extLst>
          </p:cNvPr>
          <p:cNvSpPr txBox="1"/>
          <p:nvPr/>
        </p:nvSpPr>
        <p:spPr>
          <a:xfrm>
            <a:off x="2241169" y="3657279"/>
            <a:ext cx="4661661" cy="461665"/>
          </a:xfrm>
          <a:prstGeom prst="rect">
            <a:avLst/>
          </a:prstGeom>
          <a:noFill/>
        </p:spPr>
        <p:txBody>
          <a:bodyPr wrap="none" rtlCol="0">
            <a:spAutoFit/>
          </a:bodyPr>
          <a:lstStyle/>
          <a:p>
            <a:r>
              <a:rPr lang="en-US" altLang="zh-CN" sz="2400" dirty="0"/>
              <a:t>Given</a:t>
            </a:r>
            <a:r>
              <a:rPr lang="zh-CN" altLang="en-US" sz="2400" dirty="0"/>
              <a:t> </a:t>
            </a:r>
            <a:r>
              <a:rPr lang="en-US" altLang="zh-CN" sz="2400" dirty="0"/>
              <a:t>4</a:t>
            </a:r>
            <a:r>
              <a:rPr lang="zh-CN" altLang="en-US" sz="2400" dirty="0"/>
              <a:t> </a:t>
            </a:r>
            <a:r>
              <a:rPr lang="en-US" altLang="zh-CN" sz="2400" dirty="0"/>
              <a:t>days,</a:t>
            </a:r>
            <a:r>
              <a:rPr lang="zh-CN" altLang="en-US" sz="2400" dirty="0"/>
              <a:t> </a:t>
            </a:r>
            <a:r>
              <a:rPr lang="en-US" altLang="zh-CN" sz="2400" dirty="0"/>
              <a:t>I’ll</a:t>
            </a:r>
            <a:r>
              <a:rPr lang="zh-CN" altLang="en-US" sz="2400" dirty="0"/>
              <a:t> </a:t>
            </a:r>
            <a:r>
              <a:rPr lang="en-US" altLang="zh-CN" sz="2400" dirty="0"/>
              <a:t>start</a:t>
            </a:r>
            <a:r>
              <a:rPr lang="zh-CN" altLang="en-US" sz="2400" dirty="0"/>
              <a:t> </a:t>
            </a:r>
            <a:r>
              <a:rPr lang="en-US" altLang="zh-CN" sz="2400" dirty="0"/>
              <a:t>work</a:t>
            </a:r>
            <a:r>
              <a:rPr lang="zh-CN" altLang="en-US" sz="2400" dirty="0"/>
              <a:t> </a:t>
            </a:r>
            <a:r>
              <a:rPr lang="en-US" altLang="zh-CN" sz="2400" dirty="0"/>
              <a:t>on</a:t>
            </a:r>
            <a:r>
              <a:rPr lang="zh-CN" altLang="en-US" sz="2400" dirty="0"/>
              <a:t> </a:t>
            </a:r>
            <a:r>
              <a:rPr lang="en-US" altLang="zh-CN" sz="2400" dirty="0"/>
              <a:t>day</a:t>
            </a:r>
            <a:r>
              <a:rPr lang="zh-CN" altLang="en-US" sz="2400" dirty="0"/>
              <a:t> </a:t>
            </a:r>
            <a:r>
              <a:rPr lang="en-US" altLang="zh-CN" sz="2400" dirty="0"/>
              <a:t>3</a:t>
            </a:r>
            <a:endParaRPr lang="en-US" sz="2400" dirty="0"/>
          </a:p>
        </p:txBody>
      </p:sp>
      <p:sp>
        <p:nvSpPr>
          <p:cNvPr id="7" name="TextBox 6">
            <a:extLst>
              <a:ext uri="{FF2B5EF4-FFF2-40B4-BE49-F238E27FC236}">
                <a16:creationId xmlns:a16="http://schemas.microsoft.com/office/drawing/2014/main" id="{94F9A784-B950-A64A-ABF2-D41D440CF7BC}"/>
              </a:ext>
            </a:extLst>
          </p:cNvPr>
          <p:cNvSpPr txBox="1"/>
          <p:nvPr/>
        </p:nvSpPr>
        <p:spPr>
          <a:xfrm>
            <a:off x="2241169" y="4497577"/>
            <a:ext cx="4661661" cy="461665"/>
          </a:xfrm>
          <a:prstGeom prst="rect">
            <a:avLst/>
          </a:prstGeom>
          <a:noFill/>
        </p:spPr>
        <p:txBody>
          <a:bodyPr wrap="none" rtlCol="0">
            <a:spAutoFit/>
          </a:bodyPr>
          <a:lstStyle/>
          <a:p>
            <a:r>
              <a:rPr lang="en-US" altLang="zh-CN" sz="2400" dirty="0"/>
              <a:t>Given</a:t>
            </a:r>
            <a:r>
              <a:rPr lang="zh-CN" altLang="en-US" sz="2400" dirty="0"/>
              <a:t> </a:t>
            </a:r>
            <a:r>
              <a:rPr lang="en-US" altLang="zh-CN" sz="2400" dirty="0"/>
              <a:t>7</a:t>
            </a:r>
            <a:r>
              <a:rPr lang="zh-CN" altLang="en-US" sz="2400" dirty="0"/>
              <a:t> </a:t>
            </a:r>
            <a:r>
              <a:rPr lang="en-US" altLang="zh-CN" sz="2400" dirty="0"/>
              <a:t>days,</a:t>
            </a:r>
            <a:r>
              <a:rPr lang="zh-CN" altLang="en-US" sz="2400" dirty="0"/>
              <a:t> </a:t>
            </a:r>
            <a:r>
              <a:rPr lang="en-US" altLang="zh-CN" sz="2400" dirty="0"/>
              <a:t>I’ll</a:t>
            </a:r>
            <a:r>
              <a:rPr lang="zh-CN" altLang="en-US" sz="2400" dirty="0"/>
              <a:t> </a:t>
            </a:r>
            <a:r>
              <a:rPr lang="en-US" altLang="zh-CN" sz="2400" dirty="0"/>
              <a:t>start</a:t>
            </a:r>
            <a:r>
              <a:rPr lang="zh-CN" altLang="en-US" sz="2400" dirty="0"/>
              <a:t> </a:t>
            </a:r>
            <a:r>
              <a:rPr lang="en-US" altLang="zh-CN" sz="2400" dirty="0"/>
              <a:t>work</a:t>
            </a:r>
            <a:r>
              <a:rPr lang="zh-CN" altLang="en-US" sz="2400" dirty="0"/>
              <a:t> </a:t>
            </a:r>
            <a:r>
              <a:rPr lang="en-US" altLang="zh-CN" sz="2400" dirty="0"/>
              <a:t>on</a:t>
            </a:r>
            <a:r>
              <a:rPr lang="zh-CN" altLang="en-US" sz="2400" dirty="0"/>
              <a:t> </a:t>
            </a:r>
            <a:r>
              <a:rPr lang="en-US" altLang="zh-CN" sz="2400" dirty="0"/>
              <a:t>day</a:t>
            </a:r>
            <a:r>
              <a:rPr lang="zh-CN" altLang="en-US" sz="2400" dirty="0"/>
              <a:t> </a:t>
            </a:r>
            <a:r>
              <a:rPr lang="en-US" altLang="zh-CN" sz="2400" dirty="0"/>
              <a:t>6</a:t>
            </a:r>
            <a:endParaRPr lang="en-US" sz="2400" dirty="0"/>
          </a:p>
        </p:txBody>
      </p:sp>
      <p:sp>
        <p:nvSpPr>
          <p:cNvPr id="8" name="TextBox 7">
            <a:extLst>
              <a:ext uri="{FF2B5EF4-FFF2-40B4-BE49-F238E27FC236}">
                <a16:creationId xmlns:a16="http://schemas.microsoft.com/office/drawing/2014/main" id="{238E9743-AEBD-0545-924D-3BDBF87962EB}"/>
              </a:ext>
            </a:extLst>
          </p:cNvPr>
          <p:cNvSpPr txBox="1"/>
          <p:nvPr/>
        </p:nvSpPr>
        <p:spPr>
          <a:xfrm>
            <a:off x="2241169" y="5337875"/>
            <a:ext cx="4817153" cy="461665"/>
          </a:xfrm>
          <a:prstGeom prst="rect">
            <a:avLst/>
          </a:prstGeom>
          <a:noFill/>
        </p:spPr>
        <p:txBody>
          <a:bodyPr wrap="none" rtlCol="0">
            <a:spAutoFit/>
          </a:bodyPr>
          <a:lstStyle/>
          <a:p>
            <a:r>
              <a:rPr lang="en-US" altLang="zh-CN" sz="2400" dirty="0"/>
              <a:t>Given</a:t>
            </a:r>
            <a:r>
              <a:rPr lang="zh-CN" altLang="en-US" sz="2400" dirty="0"/>
              <a:t> </a:t>
            </a:r>
            <a:r>
              <a:rPr lang="en-US" altLang="zh-CN" sz="2400" dirty="0"/>
              <a:t>10</a:t>
            </a:r>
            <a:r>
              <a:rPr lang="zh-CN" altLang="en-US" sz="2400" dirty="0"/>
              <a:t> </a:t>
            </a:r>
            <a:r>
              <a:rPr lang="en-US" altLang="zh-CN" sz="2400" dirty="0"/>
              <a:t>days,</a:t>
            </a:r>
            <a:r>
              <a:rPr lang="zh-CN" altLang="en-US" sz="2400" dirty="0"/>
              <a:t> </a:t>
            </a:r>
            <a:r>
              <a:rPr lang="en-US" altLang="zh-CN" sz="2400" dirty="0"/>
              <a:t>I’ll</a:t>
            </a:r>
            <a:r>
              <a:rPr lang="zh-CN" altLang="en-US" sz="2400" dirty="0"/>
              <a:t> </a:t>
            </a:r>
            <a:r>
              <a:rPr lang="en-US" altLang="zh-CN" sz="2400" dirty="0"/>
              <a:t>start</a:t>
            </a:r>
            <a:r>
              <a:rPr lang="zh-CN" altLang="en-US" sz="2400" dirty="0"/>
              <a:t> </a:t>
            </a:r>
            <a:r>
              <a:rPr lang="en-US" altLang="zh-CN" sz="2400" dirty="0"/>
              <a:t>work</a:t>
            </a:r>
            <a:r>
              <a:rPr lang="zh-CN" altLang="en-US" sz="2400" dirty="0"/>
              <a:t> </a:t>
            </a:r>
            <a:r>
              <a:rPr lang="en-US" altLang="zh-CN" sz="2400" dirty="0"/>
              <a:t>on</a:t>
            </a:r>
            <a:r>
              <a:rPr lang="zh-CN" altLang="en-US" sz="2400" dirty="0"/>
              <a:t> </a:t>
            </a:r>
            <a:r>
              <a:rPr lang="en-US" altLang="zh-CN" sz="2400" dirty="0"/>
              <a:t>day</a:t>
            </a:r>
            <a:r>
              <a:rPr lang="zh-CN" altLang="en-US" sz="2400" dirty="0"/>
              <a:t> </a:t>
            </a:r>
            <a:r>
              <a:rPr lang="en-US" altLang="zh-CN" sz="2400" dirty="0"/>
              <a:t>9</a:t>
            </a:r>
            <a:endParaRPr lang="en-US" sz="2400" dirty="0"/>
          </a:p>
        </p:txBody>
      </p:sp>
    </p:spTree>
    <p:extLst>
      <p:ext uri="{BB962C8B-B14F-4D97-AF65-F5344CB8AC3E}">
        <p14:creationId xmlns:p14="http://schemas.microsoft.com/office/powerpoint/2010/main" val="16378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2" grpId="0"/>
      <p:bldP spid="7" grpId="0"/>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7228CC-A034-ADC9-9541-8338F29A1956}"/>
              </a:ext>
            </a:extLst>
          </p:cNvPr>
          <p:cNvSpPr>
            <a:spLocks noGrp="1"/>
          </p:cNvSpPr>
          <p:nvPr>
            <p:ph type="body" sz="quarter" idx="11"/>
          </p:nvPr>
        </p:nvSpPr>
        <p:spPr>
          <a:xfrm>
            <a:off x="578623" y="1363509"/>
            <a:ext cx="8196210" cy="5413809"/>
          </a:xfrm>
        </p:spPr>
        <p:txBody>
          <a:bodyPr/>
          <a:lstStyle/>
          <a:p>
            <a:endParaRPr lang="en-US" sz="2000" dirty="0"/>
          </a:p>
          <a:p>
            <a:r>
              <a:rPr lang="en-US" sz="2000" dirty="0"/>
              <a:t>Have a </a:t>
            </a:r>
            <a:r>
              <a:rPr lang="en-US" sz="2000" dirty="0">
                <a:solidFill>
                  <a:srgbClr val="FF0000"/>
                </a:solidFill>
              </a:rPr>
              <a:t>plan</a:t>
            </a:r>
          </a:p>
          <a:p>
            <a:endParaRPr lang="en-US" sz="2000" dirty="0"/>
          </a:p>
          <a:p>
            <a:r>
              <a:rPr lang="en-US" sz="2000" dirty="0"/>
              <a:t>Have an </a:t>
            </a:r>
            <a:r>
              <a:rPr lang="en-US" sz="2000" dirty="0">
                <a:solidFill>
                  <a:srgbClr val="FF0000"/>
                </a:solidFill>
              </a:rPr>
              <a:t>estimate</a:t>
            </a:r>
          </a:p>
          <a:p>
            <a:endParaRPr lang="en-US" sz="2000" dirty="0"/>
          </a:p>
          <a:p>
            <a:pPr lvl="1"/>
            <a:r>
              <a:rPr lang="en-US" sz="1800" dirty="0"/>
              <a:t>Keep track of how long it takes for you to do a homework</a:t>
            </a:r>
          </a:p>
          <a:p>
            <a:endParaRPr lang="en-US" sz="2000" dirty="0"/>
          </a:p>
          <a:p>
            <a:r>
              <a:rPr lang="en-US" sz="2000" dirty="0"/>
              <a:t>Baby </a:t>
            </a:r>
            <a:r>
              <a:rPr lang="en-US" sz="2000" dirty="0">
                <a:solidFill>
                  <a:srgbClr val="FF0000"/>
                </a:solidFill>
              </a:rPr>
              <a:t>steps</a:t>
            </a:r>
          </a:p>
          <a:p>
            <a:endParaRPr lang="en-US" sz="2000" dirty="0"/>
          </a:p>
          <a:p>
            <a:pPr lvl="1"/>
            <a:r>
              <a:rPr lang="en-US" sz="1800" dirty="0"/>
              <a:t>Low hanging fruits</a:t>
            </a:r>
          </a:p>
          <a:p>
            <a:pPr lvl="2"/>
            <a:endParaRPr lang="en-US" sz="1600" dirty="0"/>
          </a:p>
          <a:p>
            <a:pPr lvl="2"/>
            <a:r>
              <a:rPr lang="en-US" sz="1600" dirty="0"/>
              <a:t>Fork, clone, new branch and PR</a:t>
            </a:r>
          </a:p>
          <a:p>
            <a:pPr lvl="2"/>
            <a:endParaRPr lang="en-US" sz="1600" dirty="0"/>
          </a:p>
          <a:p>
            <a:pPr lvl="2"/>
            <a:r>
              <a:rPr lang="en-US" sz="1600" dirty="0"/>
              <a:t>Compile code</a:t>
            </a:r>
          </a:p>
          <a:p>
            <a:pPr lvl="2"/>
            <a:endParaRPr lang="en-US" sz="1600" dirty="0"/>
          </a:p>
          <a:p>
            <a:pPr lvl="2"/>
            <a:r>
              <a:rPr lang="en-US" sz="1600" dirty="0"/>
              <a:t>Run tests</a:t>
            </a:r>
          </a:p>
        </p:txBody>
      </p:sp>
      <p:sp>
        <p:nvSpPr>
          <p:cNvPr id="3" name="Title 2">
            <a:extLst>
              <a:ext uri="{FF2B5EF4-FFF2-40B4-BE49-F238E27FC236}">
                <a16:creationId xmlns:a16="http://schemas.microsoft.com/office/drawing/2014/main" id="{C6B5AB90-5FC8-28E2-592D-54C9D9989765}"/>
              </a:ext>
            </a:extLst>
          </p:cNvPr>
          <p:cNvSpPr>
            <a:spLocks noGrp="1"/>
          </p:cNvSpPr>
          <p:nvPr>
            <p:ph type="title"/>
          </p:nvPr>
        </p:nvSpPr>
        <p:spPr/>
        <p:txBody>
          <a:bodyPr/>
          <a:lstStyle/>
          <a:p>
            <a:r>
              <a:rPr lang="en-US" dirty="0"/>
              <a:t>Beat Parkinson’s law</a:t>
            </a:r>
          </a:p>
        </p:txBody>
      </p:sp>
      <p:grpSp>
        <p:nvGrpSpPr>
          <p:cNvPr id="6" name="Group 5">
            <a:extLst>
              <a:ext uri="{FF2B5EF4-FFF2-40B4-BE49-F238E27FC236}">
                <a16:creationId xmlns:a16="http://schemas.microsoft.com/office/drawing/2014/main" id="{789F6D4C-7AD9-A091-2D2E-FE4FC61B5E76}"/>
              </a:ext>
            </a:extLst>
          </p:cNvPr>
          <p:cNvGrpSpPr/>
          <p:nvPr/>
        </p:nvGrpSpPr>
        <p:grpSpPr>
          <a:xfrm>
            <a:off x="4991727" y="371511"/>
            <a:ext cx="3783106" cy="1084331"/>
            <a:chOff x="4991727" y="371511"/>
            <a:chExt cx="3783106" cy="1084331"/>
          </a:xfrm>
        </p:grpSpPr>
        <p:pic>
          <p:nvPicPr>
            <p:cNvPr id="4" name="Picture 3">
              <a:extLst>
                <a:ext uri="{FF2B5EF4-FFF2-40B4-BE49-F238E27FC236}">
                  <a16:creationId xmlns:a16="http://schemas.microsoft.com/office/drawing/2014/main" id="{3E40A906-4E7D-B522-D589-E1F268964B4F}"/>
                </a:ext>
              </a:extLst>
            </p:cNvPr>
            <p:cNvPicPr>
              <a:picLocks noChangeAspect="1"/>
            </p:cNvPicPr>
            <p:nvPr/>
          </p:nvPicPr>
          <p:blipFill>
            <a:blip r:embed="rId2"/>
            <a:stretch>
              <a:fillRect/>
            </a:stretch>
          </p:blipFill>
          <p:spPr>
            <a:xfrm>
              <a:off x="4991727" y="371511"/>
              <a:ext cx="3783106" cy="7728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592539-22B3-7AD1-1530-2D9A6A8B09E5}"/>
                </a:ext>
              </a:extLst>
            </p:cNvPr>
            <p:cNvSpPr txBox="1"/>
            <p:nvPr/>
          </p:nvSpPr>
          <p:spPr>
            <a:xfrm>
              <a:off x="7840470" y="1178843"/>
              <a:ext cx="466794" cy="276999"/>
            </a:xfrm>
            <a:prstGeom prst="rect">
              <a:avLst/>
            </a:prstGeom>
            <a:noFill/>
          </p:spPr>
          <p:txBody>
            <a:bodyPr wrap="none" rtlCol="0">
              <a:spAutoFit/>
            </a:bodyPr>
            <a:lstStyle/>
            <a:p>
              <a:r>
                <a:rPr lang="en-US" sz="1200" dirty="0">
                  <a:hlinkClick r:id="rId3"/>
                </a:rPr>
                <a:t>LINK</a:t>
              </a:r>
              <a:endParaRPr lang="en-US" sz="1200" dirty="0"/>
            </a:p>
          </p:txBody>
        </p:sp>
      </p:grpSp>
    </p:spTree>
    <p:extLst>
      <p:ext uri="{BB962C8B-B14F-4D97-AF65-F5344CB8AC3E}">
        <p14:creationId xmlns:p14="http://schemas.microsoft.com/office/powerpoint/2010/main" val="3993799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1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DD0141-203A-AAF4-172B-D95953AC3FDC}"/>
              </a:ext>
            </a:extLst>
          </p:cNvPr>
          <p:cNvSpPr>
            <a:spLocks noGrp="1"/>
          </p:cNvSpPr>
          <p:nvPr>
            <p:ph type="title"/>
          </p:nvPr>
        </p:nvSpPr>
        <p:spPr/>
        <p:txBody>
          <a:bodyPr/>
          <a:lstStyle/>
          <a:p>
            <a:r>
              <a:rPr lang="en-US" dirty="0">
                <a:solidFill>
                  <a:schemeClr val="bg2"/>
                </a:solidFill>
              </a:rPr>
              <a:t>Ask the Right Question</a:t>
            </a:r>
          </a:p>
        </p:txBody>
      </p:sp>
      <p:sp>
        <p:nvSpPr>
          <p:cNvPr id="4" name="TextBox 3">
            <a:extLst>
              <a:ext uri="{FF2B5EF4-FFF2-40B4-BE49-F238E27FC236}">
                <a16:creationId xmlns:a16="http://schemas.microsoft.com/office/drawing/2014/main" id="{808A8FC5-50CE-EDF2-E980-E3D1A0E5C772}"/>
              </a:ext>
            </a:extLst>
          </p:cNvPr>
          <p:cNvSpPr txBox="1"/>
          <p:nvPr/>
        </p:nvSpPr>
        <p:spPr>
          <a:xfrm>
            <a:off x="1194540" y="2017569"/>
            <a:ext cx="6468050" cy="2554545"/>
          </a:xfrm>
          <a:prstGeom prst="rect">
            <a:avLst/>
          </a:prstGeom>
          <a:noFill/>
          <a:effectLst/>
        </p:spPr>
        <p:txBody>
          <a:bodyPr wrap="square" rtlCol="0">
            <a:spAutoFit/>
          </a:bodyPr>
          <a:lstStyle/>
          <a:p>
            <a:r>
              <a:rPr lang="en-US" sz="3200" b="1" i="1" dirty="0">
                <a:solidFill>
                  <a:schemeClr val="bg2"/>
                </a:solidFill>
              </a:rPr>
              <a:t>“my code is failing with test case # ….</a:t>
            </a:r>
          </a:p>
          <a:p>
            <a:r>
              <a:rPr lang="en-US" sz="3200" b="1" i="1" dirty="0">
                <a:solidFill>
                  <a:schemeClr val="bg2"/>
                </a:solidFill>
              </a:rPr>
              <a:t> </a:t>
            </a:r>
          </a:p>
          <a:p>
            <a:r>
              <a:rPr lang="en-US" sz="3200" b="1" i="1" dirty="0">
                <a:solidFill>
                  <a:schemeClr val="bg2"/>
                </a:solidFill>
              </a:rPr>
              <a:t>The specific error is … </a:t>
            </a:r>
          </a:p>
          <a:p>
            <a:endParaRPr lang="en-US" sz="3200" b="1" i="1" dirty="0">
              <a:solidFill>
                <a:schemeClr val="bg2"/>
              </a:solidFill>
            </a:endParaRPr>
          </a:p>
          <a:p>
            <a:r>
              <a:rPr lang="en-US" sz="3200" b="1" i="1" dirty="0">
                <a:solidFill>
                  <a:schemeClr val="bg2"/>
                </a:solidFill>
              </a:rPr>
              <a:t>I have checked … and ….”</a:t>
            </a:r>
          </a:p>
        </p:txBody>
      </p:sp>
      <p:sp>
        <p:nvSpPr>
          <p:cNvPr id="5" name="TextBox 4">
            <a:extLst>
              <a:ext uri="{FF2B5EF4-FFF2-40B4-BE49-F238E27FC236}">
                <a16:creationId xmlns:a16="http://schemas.microsoft.com/office/drawing/2014/main" id="{2AE6D497-4E86-56D5-8753-E381EFA25CF9}"/>
              </a:ext>
            </a:extLst>
          </p:cNvPr>
          <p:cNvSpPr txBox="1"/>
          <p:nvPr/>
        </p:nvSpPr>
        <p:spPr>
          <a:xfrm>
            <a:off x="3427434" y="4696605"/>
            <a:ext cx="3651769" cy="1477328"/>
          </a:xfrm>
          <a:prstGeom prst="rect">
            <a:avLst/>
          </a:prstGeom>
          <a:noFill/>
        </p:spPr>
        <p:txBody>
          <a:bodyPr wrap="none" rtlCol="0">
            <a:spAutoFit/>
          </a:bodyPr>
          <a:lstStyle/>
          <a:p>
            <a:r>
              <a:rPr lang="en-US" i="1" dirty="0">
                <a:solidFill>
                  <a:schemeClr val="bg2"/>
                </a:solidFill>
              </a:rPr>
              <a:t>Code Logic</a:t>
            </a:r>
          </a:p>
          <a:p>
            <a:r>
              <a:rPr lang="en-US" i="1" dirty="0">
                <a:solidFill>
                  <a:schemeClr val="bg2"/>
                </a:solidFill>
              </a:rPr>
              <a:t>Debugger (breakpoint, stepping)</a:t>
            </a:r>
          </a:p>
          <a:p>
            <a:r>
              <a:rPr lang="en-US" i="1" dirty="0">
                <a:solidFill>
                  <a:schemeClr val="bg2"/>
                </a:solidFill>
              </a:rPr>
              <a:t>Memory issue (Linux)</a:t>
            </a:r>
          </a:p>
          <a:p>
            <a:endParaRPr lang="en-US" i="1" dirty="0">
              <a:solidFill>
                <a:schemeClr val="bg2"/>
              </a:solidFill>
            </a:endParaRPr>
          </a:p>
          <a:p>
            <a:r>
              <a:rPr lang="en-US" i="1" dirty="0">
                <a:solidFill>
                  <a:schemeClr val="bg2"/>
                </a:solidFill>
              </a:rPr>
              <a:t>Just google the damn error message!</a:t>
            </a:r>
          </a:p>
        </p:txBody>
      </p:sp>
      <p:sp>
        <p:nvSpPr>
          <p:cNvPr id="6" name="TextBox 5">
            <a:extLst>
              <a:ext uri="{FF2B5EF4-FFF2-40B4-BE49-F238E27FC236}">
                <a16:creationId xmlns:a16="http://schemas.microsoft.com/office/drawing/2014/main" id="{E59F20CE-FB69-04D9-ED1A-B942D205314A}"/>
              </a:ext>
            </a:extLst>
          </p:cNvPr>
          <p:cNvSpPr txBox="1"/>
          <p:nvPr/>
        </p:nvSpPr>
        <p:spPr>
          <a:xfrm>
            <a:off x="5253319" y="2880724"/>
            <a:ext cx="1564339" cy="646331"/>
          </a:xfrm>
          <a:prstGeom prst="rect">
            <a:avLst/>
          </a:prstGeom>
          <a:noFill/>
        </p:spPr>
        <p:txBody>
          <a:bodyPr wrap="none" rtlCol="0">
            <a:spAutoFit/>
          </a:bodyPr>
          <a:lstStyle/>
          <a:p>
            <a:r>
              <a:rPr lang="en-US" i="1" dirty="0">
                <a:solidFill>
                  <a:schemeClr val="bg2"/>
                </a:solidFill>
              </a:rPr>
              <a:t>Compiler error</a:t>
            </a:r>
          </a:p>
          <a:p>
            <a:r>
              <a:rPr lang="en-US" i="1" dirty="0">
                <a:solidFill>
                  <a:schemeClr val="bg2"/>
                </a:solidFill>
              </a:rPr>
              <a:t>Test case log</a:t>
            </a:r>
          </a:p>
        </p:txBody>
      </p:sp>
    </p:spTree>
    <p:extLst>
      <p:ext uri="{BB962C8B-B14F-4D97-AF65-F5344CB8AC3E}">
        <p14:creationId xmlns:p14="http://schemas.microsoft.com/office/powerpoint/2010/main" val="301585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A9F581-1483-674D-A15C-B30BF345E240}"/>
              </a:ext>
            </a:extLst>
          </p:cNvPr>
          <p:cNvSpPr>
            <a:spLocks noGrp="1"/>
          </p:cNvSpPr>
          <p:nvPr>
            <p:ph type="title"/>
          </p:nvPr>
        </p:nvSpPr>
        <p:spPr/>
        <p:txBody>
          <a:bodyPr/>
          <a:lstStyle/>
          <a:p>
            <a:r>
              <a:rPr lang="en-US" dirty="0"/>
              <a:t>Study Priority</a:t>
            </a:r>
          </a:p>
        </p:txBody>
      </p:sp>
      <p:sp>
        <p:nvSpPr>
          <p:cNvPr id="4" name="TextBox 3">
            <a:extLst>
              <a:ext uri="{FF2B5EF4-FFF2-40B4-BE49-F238E27FC236}">
                <a16:creationId xmlns:a16="http://schemas.microsoft.com/office/drawing/2014/main" id="{242E5D9F-5DA0-2842-9F0E-B162BAF4B42A}"/>
              </a:ext>
            </a:extLst>
          </p:cNvPr>
          <p:cNvSpPr txBox="1"/>
          <p:nvPr/>
        </p:nvSpPr>
        <p:spPr>
          <a:xfrm>
            <a:off x="959297" y="2732529"/>
            <a:ext cx="3588418" cy="1200329"/>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dirty="0"/>
              <a:t>Homework Code</a:t>
            </a:r>
          </a:p>
          <a:p>
            <a:pPr marL="742950" lvl="1" indent="-285750">
              <a:buFont typeface="Arial" panose="020B0604020202020204" pitchFamily="34" charset="0"/>
              <a:buChar char="•"/>
            </a:pPr>
            <a:r>
              <a:rPr lang="en-US" sz="2400" dirty="0"/>
              <a:t>Your code</a:t>
            </a:r>
          </a:p>
          <a:p>
            <a:pPr marL="742950" lvl="1" indent="-285750">
              <a:buFont typeface="Arial" panose="020B0604020202020204" pitchFamily="34" charset="0"/>
              <a:buChar char="•"/>
            </a:pPr>
            <a:r>
              <a:rPr lang="en-US" sz="2400" dirty="0"/>
              <a:t>Given code, e.g. tests</a:t>
            </a:r>
          </a:p>
        </p:txBody>
      </p:sp>
      <p:sp>
        <p:nvSpPr>
          <p:cNvPr id="5" name="TextBox 4">
            <a:extLst>
              <a:ext uri="{FF2B5EF4-FFF2-40B4-BE49-F238E27FC236}">
                <a16:creationId xmlns:a16="http://schemas.microsoft.com/office/drawing/2014/main" id="{CB0FEBA7-B67F-B048-AD19-D6BEE4E90EDF}"/>
              </a:ext>
            </a:extLst>
          </p:cNvPr>
          <p:cNvSpPr txBox="1"/>
          <p:nvPr/>
        </p:nvSpPr>
        <p:spPr>
          <a:xfrm>
            <a:off x="1737857" y="4312824"/>
            <a:ext cx="2665986" cy="1200329"/>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dirty="0"/>
              <a:t>In-lecture demo</a:t>
            </a:r>
          </a:p>
          <a:p>
            <a:pPr marL="742950" lvl="1" indent="-285750">
              <a:buFont typeface="Arial" panose="020B0604020202020204" pitchFamily="34" charset="0"/>
              <a:buChar char="•"/>
            </a:pPr>
            <a:r>
              <a:rPr lang="en-US" sz="2400" dirty="0"/>
              <a:t>Code-along</a:t>
            </a:r>
          </a:p>
          <a:p>
            <a:pPr marL="742950" lvl="1" indent="-285750">
              <a:buFont typeface="Arial" panose="020B0604020202020204" pitchFamily="34" charset="0"/>
              <a:buChar char="•"/>
            </a:pPr>
            <a:r>
              <a:rPr lang="en-US" sz="2400" dirty="0"/>
              <a:t>Example code</a:t>
            </a:r>
          </a:p>
        </p:txBody>
      </p:sp>
      <p:sp>
        <p:nvSpPr>
          <p:cNvPr id="7" name="TextBox 6">
            <a:extLst>
              <a:ext uri="{FF2B5EF4-FFF2-40B4-BE49-F238E27FC236}">
                <a16:creationId xmlns:a16="http://schemas.microsoft.com/office/drawing/2014/main" id="{F49BF21C-6632-2C47-AA30-055AFF0217CC}"/>
              </a:ext>
            </a:extLst>
          </p:cNvPr>
          <p:cNvSpPr txBox="1"/>
          <p:nvPr/>
        </p:nvSpPr>
        <p:spPr>
          <a:xfrm>
            <a:off x="2948843" y="5893119"/>
            <a:ext cx="3629583"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defPPr>
              <a:defRPr lang="en-US"/>
            </a:defPPr>
            <a:lvl1pPr marL="285750" indent="-285750">
              <a:buFont typeface="Arial" panose="020B0604020202020204" pitchFamily="34" charset="0"/>
              <a:buChar char="•"/>
              <a:defRPr sz="2400"/>
            </a:lvl1pPr>
            <a:lvl2pPr marL="742950" lvl="1" indent="-285750">
              <a:buFont typeface="Arial" panose="020B0604020202020204" pitchFamily="34" charset="0"/>
              <a:buChar char="•"/>
              <a:defRPr sz="2400"/>
            </a:lvl2pPr>
          </a:lstStyle>
          <a:p>
            <a:r>
              <a:rPr lang="en-US" dirty="0"/>
              <a:t>Your technical debt items</a:t>
            </a:r>
          </a:p>
        </p:txBody>
      </p:sp>
      <p:sp>
        <p:nvSpPr>
          <p:cNvPr id="8" name="TextBox 7">
            <a:extLst>
              <a:ext uri="{FF2B5EF4-FFF2-40B4-BE49-F238E27FC236}">
                <a16:creationId xmlns:a16="http://schemas.microsoft.com/office/drawing/2014/main" id="{52DCB544-E419-6F4D-A434-86E66DD9931B}"/>
              </a:ext>
            </a:extLst>
          </p:cNvPr>
          <p:cNvSpPr txBox="1"/>
          <p:nvPr/>
        </p:nvSpPr>
        <p:spPr>
          <a:xfrm>
            <a:off x="671756" y="1807641"/>
            <a:ext cx="1944187"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dirty="0"/>
              <a:t>Lecture PPT</a:t>
            </a:r>
          </a:p>
        </p:txBody>
      </p:sp>
      <p:grpSp>
        <p:nvGrpSpPr>
          <p:cNvPr id="9" name="Group 8">
            <a:extLst>
              <a:ext uri="{FF2B5EF4-FFF2-40B4-BE49-F238E27FC236}">
                <a16:creationId xmlns:a16="http://schemas.microsoft.com/office/drawing/2014/main" id="{F086AAFB-4605-0F49-8852-D5E847493D16}"/>
              </a:ext>
            </a:extLst>
          </p:cNvPr>
          <p:cNvGrpSpPr/>
          <p:nvPr/>
        </p:nvGrpSpPr>
        <p:grpSpPr>
          <a:xfrm>
            <a:off x="6206774" y="2713438"/>
            <a:ext cx="1877727" cy="830997"/>
            <a:chOff x="6206774" y="2713438"/>
            <a:chExt cx="1877727" cy="830997"/>
          </a:xfrm>
        </p:grpSpPr>
        <p:sp>
          <p:nvSpPr>
            <p:cNvPr id="6" name="TextBox 5">
              <a:extLst>
                <a:ext uri="{FF2B5EF4-FFF2-40B4-BE49-F238E27FC236}">
                  <a16:creationId xmlns:a16="http://schemas.microsoft.com/office/drawing/2014/main" id="{5EA2523B-1C04-7B42-B146-CF81D8BC6082}"/>
                </a:ext>
              </a:extLst>
            </p:cNvPr>
            <p:cNvSpPr txBox="1"/>
            <p:nvPr/>
          </p:nvSpPr>
          <p:spPr>
            <a:xfrm>
              <a:off x="6477073" y="3082770"/>
              <a:ext cx="1607428"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defPPr>
                <a:defRPr lang="en-US"/>
              </a:defPPr>
              <a:lvl1pPr marL="285750" indent="-285750">
                <a:buFont typeface="Arial" panose="020B0604020202020204" pitchFamily="34" charset="0"/>
                <a:buChar char="•"/>
                <a:defRPr sz="2400"/>
              </a:lvl1pPr>
              <a:lvl2pPr marL="742950" lvl="1" indent="-285750">
                <a:buFont typeface="Arial" panose="020B0604020202020204" pitchFamily="34" charset="0"/>
                <a:buChar char="•"/>
                <a:defRPr sz="2400"/>
              </a:lvl2pPr>
            </a:lstStyle>
            <a:p>
              <a:r>
                <a:rPr lang="en-US" dirty="0"/>
                <a:t>Textbook</a:t>
              </a:r>
            </a:p>
          </p:txBody>
        </p:sp>
        <p:sp>
          <p:nvSpPr>
            <p:cNvPr id="2" name="TextBox 1">
              <a:extLst>
                <a:ext uri="{FF2B5EF4-FFF2-40B4-BE49-F238E27FC236}">
                  <a16:creationId xmlns:a16="http://schemas.microsoft.com/office/drawing/2014/main" id="{7481DFDC-9E26-EE47-9D07-0ED5271922F5}"/>
                </a:ext>
              </a:extLst>
            </p:cNvPr>
            <p:cNvSpPr txBox="1"/>
            <p:nvPr/>
          </p:nvSpPr>
          <p:spPr>
            <a:xfrm>
              <a:off x="6206774" y="2713438"/>
              <a:ext cx="540597" cy="369332"/>
            </a:xfrm>
            <a:prstGeom prst="rect">
              <a:avLst/>
            </a:prstGeom>
            <a:noFill/>
          </p:spPr>
          <p:txBody>
            <a:bodyPr wrap="none" rtlCol="0">
              <a:spAutoFit/>
            </a:bodyPr>
            <a:lstStyle/>
            <a:p>
              <a:r>
                <a:rPr lang="en-US" i="1" dirty="0"/>
                <a:t>C++</a:t>
              </a:r>
            </a:p>
          </p:txBody>
        </p:sp>
      </p:grpSp>
    </p:spTree>
    <p:extLst>
      <p:ext uri="{BB962C8B-B14F-4D97-AF65-F5344CB8AC3E}">
        <p14:creationId xmlns:p14="http://schemas.microsoft.com/office/powerpoint/2010/main" val="40933085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A9F581-1483-674D-A15C-B30BF345E240}"/>
              </a:ext>
            </a:extLst>
          </p:cNvPr>
          <p:cNvSpPr>
            <a:spLocks noGrp="1"/>
          </p:cNvSpPr>
          <p:nvPr>
            <p:ph type="title"/>
          </p:nvPr>
        </p:nvSpPr>
        <p:spPr/>
        <p:txBody>
          <a:bodyPr/>
          <a:lstStyle/>
          <a:p>
            <a:r>
              <a:rPr lang="en-US" dirty="0"/>
              <a:t>Study Priority For Exams</a:t>
            </a:r>
          </a:p>
        </p:txBody>
      </p:sp>
      <p:sp>
        <p:nvSpPr>
          <p:cNvPr id="4" name="TextBox 3">
            <a:extLst>
              <a:ext uri="{FF2B5EF4-FFF2-40B4-BE49-F238E27FC236}">
                <a16:creationId xmlns:a16="http://schemas.microsoft.com/office/drawing/2014/main" id="{242E5D9F-5DA0-2842-9F0E-B162BAF4B42A}"/>
              </a:ext>
            </a:extLst>
          </p:cNvPr>
          <p:cNvSpPr txBox="1"/>
          <p:nvPr/>
        </p:nvSpPr>
        <p:spPr>
          <a:xfrm>
            <a:off x="4142665" y="4245170"/>
            <a:ext cx="3124702" cy="1200329"/>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dirty="0"/>
              <a:t>Homework Code</a:t>
            </a:r>
          </a:p>
          <a:p>
            <a:pPr marL="742950" lvl="1" indent="-285750">
              <a:buFont typeface="Arial" panose="020B0604020202020204" pitchFamily="34" charset="0"/>
              <a:buChar char="•"/>
            </a:pPr>
            <a:r>
              <a:rPr lang="en-US" sz="2400" dirty="0"/>
              <a:t>Your code</a:t>
            </a:r>
          </a:p>
          <a:p>
            <a:pPr marL="742950" lvl="1" indent="-285750">
              <a:buFont typeface="Arial" panose="020B0604020202020204" pitchFamily="34" charset="0"/>
              <a:buChar char="•"/>
            </a:pPr>
            <a:r>
              <a:rPr lang="en-US" sz="2400" dirty="0"/>
              <a:t>Provided solution</a:t>
            </a:r>
          </a:p>
        </p:txBody>
      </p:sp>
      <p:sp>
        <p:nvSpPr>
          <p:cNvPr id="5" name="TextBox 4">
            <a:extLst>
              <a:ext uri="{FF2B5EF4-FFF2-40B4-BE49-F238E27FC236}">
                <a16:creationId xmlns:a16="http://schemas.microsoft.com/office/drawing/2014/main" id="{CB0FEBA7-B67F-B048-AD19-D6BEE4E90EDF}"/>
              </a:ext>
            </a:extLst>
          </p:cNvPr>
          <p:cNvSpPr txBox="1"/>
          <p:nvPr/>
        </p:nvSpPr>
        <p:spPr>
          <a:xfrm>
            <a:off x="4142665" y="3356882"/>
            <a:ext cx="1895071"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dirty="0"/>
              <a:t>Code-along</a:t>
            </a:r>
          </a:p>
        </p:txBody>
      </p:sp>
      <p:sp>
        <p:nvSpPr>
          <p:cNvPr id="7" name="TextBox 6">
            <a:extLst>
              <a:ext uri="{FF2B5EF4-FFF2-40B4-BE49-F238E27FC236}">
                <a16:creationId xmlns:a16="http://schemas.microsoft.com/office/drawing/2014/main" id="{F49BF21C-6632-2C47-AA30-055AFF0217CC}"/>
              </a:ext>
            </a:extLst>
          </p:cNvPr>
          <p:cNvSpPr txBox="1"/>
          <p:nvPr/>
        </p:nvSpPr>
        <p:spPr>
          <a:xfrm>
            <a:off x="4142665" y="5872122"/>
            <a:ext cx="3629583"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defPPr>
              <a:defRPr lang="en-US"/>
            </a:defPPr>
            <a:lvl1pPr marL="285750" indent="-285750">
              <a:buFont typeface="Arial" panose="020B0604020202020204" pitchFamily="34" charset="0"/>
              <a:buChar char="•"/>
              <a:defRPr sz="2400"/>
            </a:lvl1pPr>
            <a:lvl2pPr marL="742950" lvl="1" indent="-285750">
              <a:buFont typeface="Arial" panose="020B0604020202020204" pitchFamily="34" charset="0"/>
              <a:buChar char="•"/>
              <a:defRPr sz="2400"/>
            </a:lvl2pPr>
          </a:lstStyle>
          <a:p>
            <a:r>
              <a:rPr lang="en-US" dirty="0"/>
              <a:t>Your technical debt items</a:t>
            </a:r>
          </a:p>
        </p:txBody>
      </p:sp>
      <p:sp>
        <p:nvSpPr>
          <p:cNvPr id="8" name="TextBox 7">
            <a:extLst>
              <a:ext uri="{FF2B5EF4-FFF2-40B4-BE49-F238E27FC236}">
                <a16:creationId xmlns:a16="http://schemas.microsoft.com/office/drawing/2014/main" id="{52DCB544-E419-6F4D-A434-86E66DD9931B}"/>
              </a:ext>
            </a:extLst>
          </p:cNvPr>
          <p:cNvSpPr txBox="1"/>
          <p:nvPr/>
        </p:nvSpPr>
        <p:spPr>
          <a:xfrm>
            <a:off x="1059526" y="2347156"/>
            <a:ext cx="2175596"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b="1" dirty="0">
                <a:solidFill>
                  <a:srgbClr val="FF0000"/>
                </a:solidFill>
              </a:rPr>
              <a:t>Sample Exam</a:t>
            </a:r>
          </a:p>
        </p:txBody>
      </p:sp>
      <p:grpSp>
        <p:nvGrpSpPr>
          <p:cNvPr id="9" name="Group 8">
            <a:extLst>
              <a:ext uri="{FF2B5EF4-FFF2-40B4-BE49-F238E27FC236}">
                <a16:creationId xmlns:a16="http://schemas.microsoft.com/office/drawing/2014/main" id="{F086AAFB-4605-0F49-8852-D5E847493D16}"/>
              </a:ext>
            </a:extLst>
          </p:cNvPr>
          <p:cNvGrpSpPr/>
          <p:nvPr/>
        </p:nvGrpSpPr>
        <p:grpSpPr>
          <a:xfrm>
            <a:off x="4016188" y="1891430"/>
            <a:ext cx="1877727" cy="830997"/>
            <a:chOff x="6206774" y="2713438"/>
            <a:chExt cx="1877727" cy="830997"/>
          </a:xfrm>
        </p:grpSpPr>
        <p:sp>
          <p:nvSpPr>
            <p:cNvPr id="6" name="TextBox 5">
              <a:extLst>
                <a:ext uri="{FF2B5EF4-FFF2-40B4-BE49-F238E27FC236}">
                  <a16:creationId xmlns:a16="http://schemas.microsoft.com/office/drawing/2014/main" id="{5EA2523B-1C04-7B42-B146-CF81D8BC6082}"/>
                </a:ext>
              </a:extLst>
            </p:cNvPr>
            <p:cNvSpPr txBox="1"/>
            <p:nvPr/>
          </p:nvSpPr>
          <p:spPr>
            <a:xfrm>
              <a:off x="6477073" y="3082770"/>
              <a:ext cx="1607428"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defPPr>
                <a:defRPr lang="en-US"/>
              </a:defPPr>
              <a:lvl1pPr marL="285750" indent="-285750">
                <a:buFont typeface="Arial" panose="020B0604020202020204" pitchFamily="34" charset="0"/>
                <a:buChar char="•"/>
                <a:defRPr sz="2400"/>
              </a:lvl1pPr>
              <a:lvl2pPr marL="742950" lvl="1" indent="-285750">
                <a:buFont typeface="Arial" panose="020B0604020202020204" pitchFamily="34" charset="0"/>
                <a:buChar char="•"/>
                <a:defRPr sz="2400"/>
              </a:lvl2pPr>
            </a:lstStyle>
            <a:p>
              <a:r>
                <a:rPr lang="en-US" dirty="0"/>
                <a:t>Textbook</a:t>
              </a:r>
            </a:p>
          </p:txBody>
        </p:sp>
        <p:sp>
          <p:nvSpPr>
            <p:cNvPr id="2" name="TextBox 1">
              <a:extLst>
                <a:ext uri="{FF2B5EF4-FFF2-40B4-BE49-F238E27FC236}">
                  <a16:creationId xmlns:a16="http://schemas.microsoft.com/office/drawing/2014/main" id="{7481DFDC-9E26-EE47-9D07-0ED5271922F5}"/>
                </a:ext>
              </a:extLst>
            </p:cNvPr>
            <p:cNvSpPr txBox="1"/>
            <p:nvPr/>
          </p:nvSpPr>
          <p:spPr>
            <a:xfrm>
              <a:off x="6206774" y="2713438"/>
              <a:ext cx="540597" cy="369332"/>
            </a:xfrm>
            <a:prstGeom prst="rect">
              <a:avLst/>
            </a:prstGeom>
            <a:noFill/>
          </p:spPr>
          <p:txBody>
            <a:bodyPr wrap="none" rtlCol="0">
              <a:spAutoFit/>
            </a:bodyPr>
            <a:lstStyle/>
            <a:p>
              <a:r>
                <a:rPr lang="en-US" i="1" dirty="0"/>
                <a:t>C++</a:t>
              </a:r>
            </a:p>
          </p:txBody>
        </p:sp>
      </p:grpSp>
    </p:spTree>
    <p:extLst>
      <p:ext uri="{BB962C8B-B14F-4D97-AF65-F5344CB8AC3E}">
        <p14:creationId xmlns:p14="http://schemas.microsoft.com/office/powerpoint/2010/main" val="418368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184825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20008034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325527" y="5565338"/>
            <a:ext cx="6948762" cy="1292662"/>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sz="2400" b="1" dirty="0">
                <a:solidFill>
                  <a:srgbClr val="C00000"/>
                </a:solidFill>
              </a:rPr>
              <a:t>10pt </a:t>
            </a:r>
            <a:r>
              <a:rPr lang="en-US" sz="2400" b="1" dirty="0">
                <a:solidFill>
                  <a:srgbClr val="C00000"/>
                </a:solidFill>
                <a:sym typeface="Wingdings" pitchFamily="2" charset="2"/>
              </a:rPr>
              <a:t> </a:t>
            </a:r>
            <a:r>
              <a:rPr lang="en-US" sz="2400"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77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61444" y="1673972"/>
            <a:ext cx="8196210" cy="4977840"/>
          </a:xfrm>
        </p:spPr>
        <p:txBody>
          <a:bodyPr/>
          <a:lstStyle/>
          <a:p>
            <a:r>
              <a:rPr lang="en-US" sz="160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strike="sngStrike"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a:p>
            <a:pPr lvl="1"/>
            <a:endParaRPr lang="en-US" sz="1400" b="0" dirty="0"/>
          </a:p>
          <a:p>
            <a:pPr lvl="1"/>
            <a:r>
              <a:rPr lang="en-US" sz="1400" b="0" dirty="0"/>
              <a:t>Database indexing</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2379243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D06696-725F-9290-7080-390DF9195C76}"/>
              </a:ext>
            </a:extLst>
          </p:cNvPr>
          <p:cNvPicPr>
            <a:picLocks noChangeAspect="1"/>
          </p:cNvPicPr>
          <p:nvPr/>
        </p:nvPicPr>
        <p:blipFill>
          <a:blip r:embed="rId2"/>
          <a:stretch>
            <a:fillRect/>
          </a:stretch>
        </p:blipFill>
        <p:spPr>
          <a:xfrm>
            <a:off x="253078" y="579208"/>
            <a:ext cx="2565750" cy="258784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DB52613-4AFC-0564-C8A2-02C7631F069A}"/>
              </a:ext>
            </a:extLst>
          </p:cNvPr>
          <p:cNvPicPr>
            <a:picLocks noChangeAspect="1"/>
          </p:cNvPicPr>
          <p:nvPr/>
        </p:nvPicPr>
        <p:blipFill rotWithShape="1">
          <a:blip r:embed="rId3"/>
          <a:srcRect t="2639" r="3737" b="15594"/>
          <a:stretch/>
        </p:blipFill>
        <p:spPr>
          <a:xfrm>
            <a:off x="2992540" y="741831"/>
            <a:ext cx="2742080" cy="226259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F804B85-8073-E44A-7E58-398127A5BE2D}"/>
              </a:ext>
            </a:extLst>
          </p:cNvPr>
          <p:cNvPicPr>
            <a:picLocks noChangeAspect="1"/>
          </p:cNvPicPr>
          <p:nvPr/>
        </p:nvPicPr>
        <p:blipFill>
          <a:blip r:embed="rId4"/>
          <a:stretch>
            <a:fillRect/>
          </a:stretch>
        </p:blipFill>
        <p:spPr>
          <a:xfrm>
            <a:off x="6364942" y="246751"/>
            <a:ext cx="2565750" cy="311327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E71ADD6-A3EC-442D-81A5-EE0F26C5DE86}"/>
              </a:ext>
            </a:extLst>
          </p:cNvPr>
          <p:cNvPicPr>
            <a:picLocks noChangeAspect="1"/>
          </p:cNvPicPr>
          <p:nvPr/>
        </p:nvPicPr>
        <p:blipFill>
          <a:blip r:embed="rId5"/>
          <a:stretch>
            <a:fillRect/>
          </a:stretch>
        </p:blipFill>
        <p:spPr>
          <a:xfrm>
            <a:off x="244443" y="3976429"/>
            <a:ext cx="2090919" cy="26997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E2550E-4D62-18F2-7FE9-B50EBB33C092}"/>
              </a:ext>
            </a:extLst>
          </p:cNvPr>
          <p:cNvPicPr>
            <a:picLocks noChangeAspect="1"/>
          </p:cNvPicPr>
          <p:nvPr/>
        </p:nvPicPr>
        <p:blipFill rotWithShape="1">
          <a:blip r:embed="rId6"/>
          <a:srcRect l="7120" t="-1741" r="-7120" b="20392"/>
          <a:stretch/>
        </p:blipFill>
        <p:spPr>
          <a:xfrm>
            <a:off x="2818828" y="3534844"/>
            <a:ext cx="2571749" cy="288139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AE196C2-1916-8A7C-CDC5-BA6EC7F8E24C}"/>
              </a:ext>
            </a:extLst>
          </p:cNvPr>
          <p:cNvPicPr>
            <a:picLocks noChangeAspect="1"/>
          </p:cNvPicPr>
          <p:nvPr/>
        </p:nvPicPr>
        <p:blipFill>
          <a:blip r:embed="rId7"/>
          <a:stretch>
            <a:fillRect/>
          </a:stretch>
        </p:blipFill>
        <p:spPr>
          <a:xfrm>
            <a:off x="5587801" y="4420856"/>
            <a:ext cx="3342891" cy="22553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015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ACB74E-BC7D-B240-957E-E0FD13832D3A}"/>
              </a:ext>
            </a:extLst>
          </p:cNvPr>
          <p:cNvSpPr>
            <a:spLocks noGrp="1"/>
          </p:cNvSpPr>
          <p:nvPr>
            <p:ph type="title"/>
          </p:nvPr>
        </p:nvSpPr>
        <p:spPr/>
        <p:txBody>
          <a:bodyPr/>
          <a:lstStyle/>
          <a:p>
            <a:r>
              <a:rPr lang="en-US" dirty="0"/>
              <a:t>Inheritance</a:t>
            </a:r>
          </a:p>
        </p:txBody>
      </p:sp>
      <p:sp>
        <p:nvSpPr>
          <p:cNvPr id="11" name="Rounded Rectangle 10">
            <a:extLst>
              <a:ext uri="{FF2B5EF4-FFF2-40B4-BE49-F238E27FC236}">
                <a16:creationId xmlns:a16="http://schemas.microsoft.com/office/drawing/2014/main" id="{58CDCD9B-841A-5543-A767-134F02C031B0}"/>
              </a:ext>
            </a:extLst>
          </p:cNvPr>
          <p:cNvSpPr/>
          <p:nvPr/>
        </p:nvSpPr>
        <p:spPr>
          <a:xfrm>
            <a:off x="3256963" y="1363509"/>
            <a:ext cx="2357306" cy="1998575"/>
          </a:xfrm>
          <a:prstGeom prst="roundRect">
            <a:avLst/>
          </a:prstGeom>
          <a:noFill/>
          <a:ln w="317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
        <p:nvSpPr>
          <p:cNvPr id="12" name="TextBox 11">
            <a:extLst>
              <a:ext uri="{FF2B5EF4-FFF2-40B4-BE49-F238E27FC236}">
                <a16:creationId xmlns:a16="http://schemas.microsoft.com/office/drawing/2014/main" id="{847FFB6A-657C-8549-A402-1D891033A134}"/>
              </a:ext>
            </a:extLst>
          </p:cNvPr>
          <p:cNvSpPr txBox="1"/>
          <p:nvPr/>
        </p:nvSpPr>
        <p:spPr>
          <a:xfrm>
            <a:off x="3337426" y="1363509"/>
            <a:ext cx="2064989" cy="523220"/>
          </a:xfrm>
          <a:prstGeom prst="rect">
            <a:avLst/>
          </a:prstGeom>
          <a:noFill/>
          <a:ln>
            <a:noFill/>
          </a:ln>
        </p:spPr>
        <p:txBody>
          <a:bodyPr wrap="none" rtlCol="0">
            <a:spAutoFit/>
          </a:bodyPr>
          <a:lstStyle/>
          <a:p>
            <a:r>
              <a:rPr lang="en-US" sz="2800" b="1" dirty="0">
                <a:solidFill>
                  <a:srgbClr val="00B050"/>
                </a:solidFill>
              </a:rPr>
              <a:t>Animal Class</a:t>
            </a:r>
          </a:p>
        </p:txBody>
      </p:sp>
      <p:sp>
        <p:nvSpPr>
          <p:cNvPr id="5" name="Rounded Rectangle 4">
            <a:extLst>
              <a:ext uri="{FF2B5EF4-FFF2-40B4-BE49-F238E27FC236}">
                <a16:creationId xmlns:a16="http://schemas.microsoft.com/office/drawing/2014/main" id="{F55913D4-829B-134C-86BA-242103A58D22}"/>
              </a:ext>
            </a:extLst>
          </p:cNvPr>
          <p:cNvSpPr/>
          <p:nvPr/>
        </p:nvSpPr>
        <p:spPr>
          <a:xfrm>
            <a:off x="1418376" y="3916604"/>
            <a:ext cx="2357306" cy="1998575"/>
          </a:xfrm>
          <a:prstGeom prst="roundRect">
            <a:avLst/>
          </a:prstGeom>
          <a:noFill/>
          <a:ln w="31750">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9300"/>
              </a:solidFill>
            </a:endParaRPr>
          </a:p>
        </p:txBody>
      </p:sp>
      <p:sp>
        <p:nvSpPr>
          <p:cNvPr id="6" name="TextBox 5">
            <a:extLst>
              <a:ext uri="{FF2B5EF4-FFF2-40B4-BE49-F238E27FC236}">
                <a16:creationId xmlns:a16="http://schemas.microsoft.com/office/drawing/2014/main" id="{74DF6712-1EDB-E446-9745-0FBD1A0FC26B}"/>
              </a:ext>
            </a:extLst>
          </p:cNvPr>
          <p:cNvSpPr txBox="1"/>
          <p:nvPr/>
        </p:nvSpPr>
        <p:spPr>
          <a:xfrm>
            <a:off x="1498839" y="3916604"/>
            <a:ext cx="1596912" cy="523220"/>
          </a:xfrm>
          <a:prstGeom prst="rect">
            <a:avLst/>
          </a:prstGeom>
          <a:noFill/>
          <a:ln>
            <a:noFill/>
          </a:ln>
        </p:spPr>
        <p:txBody>
          <a:bodyPr wrap="none" rtlCol="0">
            <a:spAutoFit/>
          </a:bodyPr>
          <a:lstStyle/>
          <a:p>
            <a:r>
              <a:rPr lang="en-US" sz="2800" b="1" dirty="0">
                <a:solidFill>
                  <a:srgbClr val="FF9300"/>
                </a:solidFill>
              </a:rPr>
              <a:t>Dog Class</a:t>
            </a:r>
          </a:p>
        </p:txBody>
      </p:sp>
      <p:pic>
        <p:nvPicPr>
          <p:cNvPr id="10" name="Picture 9">
            <a:extLst>
              <a:ext uri="{FF2B5EF4-FFF2-40B4-BE49-F238E27FC236}">
                <a16:creationId xmlns:a16="http://schemas.microsoft.com/office/drawing/2014/main" id="{05D8385A-AC41-2744-A85C-A4BFD87E03B0}"/>
              </a:ext>
            </a:extLst>
          </p:cNvPr>
          <p:cNvPicPr>
            <a:picLocks noChangeAspect="1"/>
          </p:cNvPicPr>
          <p:nvPr/>
        </p:nvPicPr>
        <p:blipFill>
          <a:blip r:embed="rId2"/>
          <a:stretch>
            <a:fillRect/>
          </a:stretch>
        </p:blipFill>
        <p:spPr>
          <a:xfrm>
            <a:off x="2689323" y="4583839"/>
            <a:ext cx="648103" cy="1187325"/>
          </a:xfrm>
          <a:prstGeom prst="rect">
            <a:avLst/>
          </a:prstGeom>
        </p:spPr>
      </p:pic>
      <p:sp>
        <p:nvSpPr>
          <p:cNvPr id="14" name="TextBox 13">
            <a:extLst>
              <a:ext uri="{FF2B5EF4-FFF2-40B4-BE49-F238E27FC236}">
                <a16:creationId xmlns:a16="http://schemas.microsoft.com/office/drawing/2014/main" id="{2176277E-563D-DE4B-B08C-167B291804C2}"/>
              </a:ext>
            </a:extLst>
          </p:cNvPr>
          <p:cNvSpPr txBox="1"/>
          <p:nvPr/>
        </p:nvSpPr>
        <p:spPr>
          <a:xfrm>
            <a:off x="1662468" y="4602192"/>
            <a:ext cx="885179" cy="923330"/>
          </a:xfrm>
          <a:prstGeom prst="rect">
            <a:avLst/>
          </a:prstGeom>
          <a:noFill/>
        </p:spPr>
        <p:txBody>
          <a:bodyPr wrap="none" rtlCol="0">
            <a:spAutoFit/>
          </a:bodyPr>
          <a:lstStyle/>
          <a:p>
            <a:r>
              <a:rPr lang="en-US" dirty="0">
                <a:solidFill>
                  <a:srgbClr val="FF9300"/>
                </a:solidFill>
              </a:rPr>
              <a:t>Name</a:t>
            </a:r>
          </a:p>
          <a:p>
            <a:r>
              <a:rPr lang="en-US" dirty="0">
                <a:solidFill>
                  <a:srgbClr val="FF9300"/>
                </a:solidFill>
              </a:rPr>
              <a:t>Gender</a:t>
            </a:r>
          </a:p>
          <a:p>
            <a:r>
              <a:rPr lang="en-US" dirty="0">
                <a:solidFill>
                  <a:srgbClr val="FF9300"/>
                </a:solidFill>
              </a:rPr>
              <a:t>Age</a:t>
            </a:r>
          </a:p>
        </p:txBody>
      </p:sp>
      <p:sp>
        <p:nvSpPr>
          <p:cNvPr id="7" name="Rounded Rectangle 6">
            <a:extLst>
              <a:ext uri="{FF2B5EF4-FFF2-40B4-BE49-F238E27FC236}">
                <a16:creationId xmlns:a16="http://schemas.microsoft.com/office/drawing/2014/main" id="{E63468E3-1AEF-F84E-979A-8CB7246E6BF3}"/>
              </a:ext>
            </a:extLst>
          </p:cNvPr>
          <p:cNvSpPr/>
          <p:nvPr/>
        </p:nvSpPr>
        <p:spPr>
          <a:xfrm>
            <a:off x="4842482" y="3916604"/>
            <a:ext cx="2357306" cy="1998575"/>
          </a:xfrm>
          <a:prstGeom prst="roundRect">
            <a:avLst/>
          </a:prstGeom>
          <a:noFill/>
          <a:ln w="317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highlight>
                <a:srgbClr val="008080"/>
              </a:highlight>
            </a:endParaRPr>
          </a:p>
        </p:txBody>
      </p:sp>
      <p:sp>
        <p:nvSpPr>
          <p:cNvPr id="8" name="TextBox 7">
            <a:extLst>
              <a:ext uri="{FF2B5EF4-FFF2-40B4-BE49-F238E27FC236}">
                <a16:creationId xmlns:a16="http://schemas.microsoft.com/office/drawing/2014/main" id="{15628767-A227-904E-9863-659F952087EE}"/>
              </a:ext>
            </a:extLst>
          </p:cNvPr>
          <p:cNvSpPr txBox="1"/>
          <p:nvPr/>
        </p:nvSpPr>
        <p:spPr>
          <a:xfrm>
            <a:off x="4922945" y="3916604"/>
            <a:ext cx="1499000" cy="523220"/>
          </a:xfrm>
          <a:prstGeom prst="rect">
            <a:avLst/>
          </a:prstGeom>
          <a:noFill/>
        </p:spPr>
        <p:txBody>
          <a:bodyPr wrap="none" rtlCol="0">
            <a:spAutoFit/>
          </a:bodyPr>
          <a:lstStyle/>
          <a:p>
            <a:r>
              <a:rPr lang="en-US" sz="2800" b="1" dirty="0">
                <a:solidFill>
                  <a:srgbClr val="0070C0"/>
                </a:solidFill>
              </a:rPr>
              <a:t>Cat Class</a:t>
            </a:r>
          </a:p>
        </p:txBody>
      </p:sp>
      <p:pic>
        <p:nvPicPr>
          <p:cNvPr id="9" name="Picture 8">
            <a:extLst>
              <a:ext uri="{FF2B5EF4-FFF2-40B4-BE49-F238E27FC236}">
                <a16:creationId xmlns:a16="http://schemas.microsoft.com/office/drawing/2014/main" id="{271B7FF8-9561-5A4B-8F6A-3B330FBF99AB}"/>
              </a:ext>
            </a:extLst>
          </p:cNvPr>
          <p:cNvPicPr>
            <a:picLocks noChangeAspect="1"/>
          </p:cNvPicPr>
          <p:nvPr/>
        </p:nvPicPr>
        <p:blipFill>
          <a:blip r:embed="rId3"/>
          <a:stretch>
            <a:fillRect/>
          </a:stretch>
        </p:blipFill>
        <p:spPr>
          <a:xfrm>
            <a:off x="6010586" y="4583839"/>
            <a:ext cx="1047526" cy="1157151"/>
          </a:xfrm>
          <a:prstGeom prst="rect">
            <a:avLst/>
          </a:prstGeom>
        </p:spPr>
      </p:pic>
      <p:sp>
        <p:nvSpPr>
          <p:cNvPr id="15" name="TextBox 14">
            <a:extLst>
              <a:ext uri="{FF2B5EF4-FFF2-40B4-BE49-F238E27FC236}">
                <a16:creationId xmlns:a16="http://schemas.microsoft.com/office/drawing/2014/main" id="{5DE156F7-F66C-DA40-8D60-A260F9D72DC9}"/>
              </a:ext>
            </a:extLst>
          </p:cNvPr>
          <p:cNvSpPr txBox="1"/>
          <p:nvPr/>
        </p:nvSpPr>
        <p:spPr>
          <a:xfrm>
            <a:off x="5046629" y="4602192"/>
            <a:ext cx="885179" cy="923330"/>
          </a:xfrm>
          <a:prstGeom prst="rect">
            <a:avLst/>
          </a:prstGeom>
          <a:noFill/>
        </p:spPr>
        <p:txBody>
          <a:bodyPr wrap="none" rtlCol="0">
            <a:spAutoFit/>
          </a:bodyPr>
          <a:lstStyle/>
          <a:p>
            <a:r>
              <a:rPr lang="en-US" dirty="0">
                <a:solidFill>
                  <a:srgbClr val="0070C0"/>
                </a:solidFill>
              </a:rPr>
              <a:t>Name</a:t>
            </a:r>
          </a:p>
          <a:p>
            <a:r>
              <a:rPr lang="en-US" dirty="0">
                <a:solidFill>
                  <a:srgbClr val="0070C0"/>
                </a:solidFill>
              </a:rPr>
              <a:t>Gender</a:t>
            </a:r>
          </a:p>
          <a:p>
            <a:r>
              <a:rPr lang="en-US" dirty="0">
                <a:solidFill>
                  <a:srgbClr val="0070C0"/>
                </a:solidFill>
              </a:rPr>
              <a:t>Age</a:t>
            </a:r>
          </a:p>
        </p:txBody>
      </p:sp>
      <p:sp>
        <p:nvSpPr>
          <p:cNvPr id="16" name="TextBox 15">
            <a:extLst>
              <a:ext uri="{FF2B5EF4-FFF2-40B4-BE49-F238E27FC236}">
                <a16:creationId xmlns:a16="http://schemas.microsoft.com/office/drawing/2014/main" id="{2064733A-4F21-644A-95DA-BCBBC4C46BAA}"/>
              </a:ext>
            </a:extLst>
          </p:cNvPr>
          <p:cNvSpPr txBox="1"/>
          <p:nvPr/>
        </p:nvSpPr>
        <p:spPr>
          <a:xfrm>
            <a:off x="4038202" y="2155575"/>
            <a:ext cx="885179" cy="923330"/>
          </a:xfrm>
          <a:prstGeom prst="rect">
            <a:avLst/>
          </a:prstGeom>
          <a:noFill/>
        </p:spPr>
        <p:txBody>
          <a:bodyPr wrap="none" rtlCol="0">
            <a:spAutoFit/>
          </a:bodyPr>
          <a:lstStyle/>
          <a:p>
            <a:r>
              <a:rPr lang="en-US" dirty="0">
                <a:solidFill>
                  <a:srgbClr val="00B050"/>
                </a:solidFill>
              </a:rPr>
              <a:t>Name</a:t>
            </a:r>
          </a:p>
          <a:p>
            <a:r>
              <a:rPr lang="en-US" dirty="0">
                <a:solidFill>
                  <a:srgbClr val="00B050"/>
                </a:solidFill>
              </a:rPr>
              <a:t>Gender</a:t>
            </a:r>
          </a:p>
          <a:p>
            <a:r>
              <a:rPr lang="en-US" dirty="0">
                <a:solidFill>
                  <a:srgbClr val="00B050"/>
                </a:solidFill>
              </a:rPr>
              <a:t>Age</a:t>
            </a:r>
          </a:p>
        </p:txBody>
      </p:sp>
    </p:spTree>
    <p:extLst>
      <p:ext uri="{BB962C8B-B14F-4D97-AF65-F5344CB8AC3E}">
        <p14:creationId xmlns:p14="http://schemas.microsoft.com/office/powerpoint/2010/main" val="32272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1" nodeType="clickEffect">
                                  <p:stCondLst>
                                    <p:cond delay="0"/>
                                  </p:stCondLst>
                                  <p:childTnLst>
                                    <p:animMotion origin="layout" path="M 0 0 L 0.25694 -0.35672 " pathEditMode="relative" ptsTypes="AA">
                                      <p:cBhvr>
                                        <p:cTn id="32" dur="1000" fill="hold"/>
                                        <p:tgtEl>
                                          <p:spTgt spid="14"/>
                                        </p:tgtEl>
                                        <p:attrNameLst>
                                          <p:attrName>ppt_x</p:attrName>
                                          <p:attrName>ppt_y</p:attrName>
                                        </p:attrNameLst>
                                      </p:cBhvr>
                                    </p:animMotion>
                                  </p:childTnLst>
                                </p:cTn>
                              </p:par>
                              <p:par>
                                <p:cTn id="33" presetID="0" presetClass="path" presetSubtype="0" accel="50000" decel="50000" fill="hold" grpId="1" nodeType="withEffect">
                                  <p:stCondLst>
                                    <p:cond delay="0"/>
                                  </p:stCondLst>
                                  <p:childTnLst>
                                    <p:animMotion origin="layout" path="M 0 0 L -0.11215 -0.35672 " pathEditMode="relative" ptsTypes="AA">
                                      <p:cBhvr>
                                        <p:cTn id="34" dur="1000" fill="hold"/>
                                        <p:tgtEl>
                                          <p:spTgt spid="15"/>
                                        </p:tgtEl>
                                        <p:attrNameLst>
                                          <p:attrName>ppt_x</p:attrName>
                                          <p:attrName>ppt_y</p:attrName>
                                        </p:attrNameLst>
                                      </p:cBhvr>
                                    </p:animMotion>
                                  </p:childTnLst>
                                </p:cTn>
                              </p:par>
                              <p:par>
                                <p:cTn id="35" presetID="9" presetClass="exit" presetSubtype="0" fill="hold" grpId="2" nodeType="withEffect">
                                  <p:stCondLst>
                                    <p:cond delay="100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9" presetClass="exit" presetSubtype="0" fill="hold" grpId="2" nodeType="withEffect">
                                  <p:stCondLst>
                                    <p:cond delay="1000"/>
                                  </p:stCondLst>
                                  <p:childTnLst>
                                    <p:animEffect transition="out" filter="dissolv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9" presetClass="entr" presetSubtype="0" fill="hold" grpId="0" nodeType="withEffect">
                                  <p:stCondLst>
                                    <p:cond delay="100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5" grpId="0" animBg="1"/>
      <p:bldP spid="6" grpId="0"/>
      <p:bldP spid="14" grpId="0"/>
      <p:bldP spid="14" grpId="1"/>
      <p:bldP spid="14" grpId="2"/>
      <p:bldP spid="7" grpId="0" animBg="1"/>
      <p:bldP spid="8" grpId="0"/>
      <p:bldP spid="15" grpId="0"/>
      <p:bldP spid="15" grpId="1"/>
      <p:bldP spid="15" grpId="2"/>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B58EF-F881-BC2F-E942-E94CDDC819C6}"/>
              </a:ext>
            </a:extLst>
          </p:cNvPr>
          <p:cNvSpPr>
            <a:spLocks noGrp="1"/>
          </p:cNvSpPr>
          <p:nvPr>
            <p:ph type="body" sz="quarter" idx="11"/>
          </p:nvPr>
        </p:nvSpPr>
        <p:spPr>
          <a:xfrm>
            <a:off x="659305" y="1858273"/>
            <a:ext cx="8196210" cy="4852334"/>
          </a:xfrm>
        </p:spPr>
        <p:txBody>
          <a:bodyPr/>
          <a:lstStyle/>
          <a:p>
            <a:r>
              <a:rPr lang="en-US" sz="1800" dirty="0"/>
              <a:t>Do you enjoy coding?</a:t>
            </a:r>
          </a:p>
          <a:p>
            <a:endParaRPr lang="en-US" sz="1800" dirty="0"/>
          </a:p>
          <a:p>
            <a:r>
              <a:rPr lang="en-US" sz="1800" dirty="0"/>
              <a:t>SDE Life</a:t>
            </a:r>
          </a:p>
          <a:p>
            <a:endParaRPr lang="en-US" sz="1800" dirty="0"/>
          </a:p>
          <a:p>
            <a:r>
              <a:rPr lang="en-US" sz="1800" dirty="0"/>
              <a:t>Programming languages</a:t>
            </a:r>
          </a:p>
          <a:p>
            <a:endParaRPr lang="en-US" sz="1800" dirty="0"/>
          </a:p>
          <a:p>
            <a:r>
              <a:rPr lang="en-US" sz="1800" dirty="0"/>
              <a:t>SDE vs DevOps vs Data Science vs PM</a:t>
            </a:r>
          </a:p>
          <a:p>
            <a:endParaRPr lang="en-US" sz="1800" dirty="0"/>
          </a:p>
          <a:p>
            <a:r>
              <a:rPr lang="en-US" sz="1800" dirty="0"/>
              <a:t>Industry vs Academia</a:t>
            </a:r>
          </a:p>
          <a:p>
            <a:endParaRPr lang="en-US" sz="1800" dirty="0"/>
          </a:p>
          <a:p>
            <a:r>
              <a:rPr lang="en-US" sz="1800" dirty="0"/>
              <a:t>Technical Interview</a:t>
            </a:r>
          </a:p>
          <a:p>
            <a:endParaRPr lang="en-US" sz="1800" dirty="0"/>
          </a:p>
          <a:p>
            <a:r>
              <a:rPr lang="en-US" sz="1800" dirty="0"/>
              <a:t>Soft Skills</a:t>
            </a:r>
          </a:p>
        </p:txBody>
      </p:sp>
      <p:sp>
        <p:nvSpPr>
          <p:cNvPr id="3" name="Title 2">
            <a:extLst>
              <a:ext uri="{FF2B5EF4-FFF2-40B4-BE49-F238E27FC236}">
                <a16:creationId xmlns:a16="http://schemas.microsoft.com/office/drawing/2014/main" id="{F545FD4C-E8B4-1765-3F70-86F558CB15BF}"/>
              </a:ext>
            </a:extLst>
          </p:cNvPr>
          <p:cNvSpPr>
            <a:spLocks noGrp="1"/>
          </p:cNvSpPr>
          <p:nvPr>
            <p:ph type="title"/>
          </p:nvPr>
        </p:nvSpPr>
        <p:spPr/>
        <p:txBody>
          <a:bodyPr/>
          <a:lstStyle/>
          <a:p>
            <a:r>
              <a:rPr lang="en-US" dirty="0"/>
              <a:t>Software Developer Life, Q/A</a:t>
            </a:r>
          </a:p>
        </p:txBody>
      </p:sp>
      <p:pic>
        <p:nvPicPr>
          <p:cNvPr id="4" name="Picture 3">
            <a:extLst>
              <a:ext uri="{FF2B5EF4-FFF2-40B4-BE49-F238E27FC236}">
                <a16:creationId xmlns:a16="http://schemas.microsoft.com/office/drawing/2014/main" id="{AE70E295-8C27-F800-1037-33567292F97F}"/>
              </a:ext>
            </a:extLst>
          </p:cNvPr>
          <p:cNvPicPr>
            <a:picLocks noChangeAspect="1"/>
          </p:cNvPicPr>
          <p:nvPr/>
        </p:nvPicPr>
        <p:blipFill>
          <a:blip r:embed="rId2"/>
          <a:stretch>
            <a:fillRect/>
          </a:stretch>
        </p:blipFill>
        <p:spPr>
          <a:xfrm>
            <a:off x="6645249" y="1981201"/>
            <a:ext cx="2041552" cy="2041552"/>
          </a:xfrm>
          <a:prstGeom prst="rect">
            <a:avLst/>
          </a:prstGeom>
        </p:spPr>
      </p:pic>
    </p:spTree>
    <p:extLst>
      <p:ext uri="{BB962C8B-B14F-4D97-AF65-F5344CB8AC3E}">
        <p14:creationId xmlns:p14="http://schemas.microsoft.com/office/powerpoint/2010/main" val="107972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D1986B51-049B-F047-BF88-1D9A904E3E77}"/>
              </a:ext>
            </a:extLst>
          </p:cNvPr>
          <p:cNvSpPr txBox="1">
            <a:spLocks/>
          </p:cNvSpPr>
          <p:nvPr/>
        </p:nvSpPr>
        <p:spPr>
          <a:xfrm>
            <a:off x="1091953" y="3933893"/>
            <a:ext cx="3658196" cy="683746"/>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600" i="1" dirty="0">
                <a:solidFill>
                  <a:srgbClr val="0070C0"/>
                </a:solidFill>
              </a:rPr>
              <a:t>Well, THIS IS IT!</a:t>
            </a:r>
          </a:p>
        </p:txBody>
      </p:sp>
      <p:pic>
        <p:nvPicPr>
          <p:cNvPr id="12" name="Picture 11">
            <a:extLst>
              <a:ext uri="{FF2B5EF4-FFF2-40B4-BE49-F238E27FC236}">
                <a16:creationId xmlns:a16="http://schemas.microsoft.com/office/drawing/2014/main" id="{734FC7FB-A62A-E171-FDAE-2C0556162854}"/>
              </a:ext>
            </a:extLst>
          </p:cNvPr>
          <p:cNvPicPr>
            <a:picLocks noChangeAspect="1"/>
          </p:cNvPicPr>
          <p:nvPr/>
        </p:nvPicPr>
        <p:blipFill>
          <a:blip r:embed="rId2"/>
          <a:stretch>
            <a:fillRect/>
          </a:stretch>
        </p:blipFill>
        <p:spPr>
          <a:xfrm>
            <a:off x="5599654" y="134469"/>
            <a:ext cx="3387420" cy="1488141"/>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B57296B-3199-812D-167A-11F1ECFD4ABD}"/>
              </a:ext>
            </a:extLst>
          </p:cNvPr>
          <p:cNvPicPr>
            <a:picLocks noChangeAspect="1"/>
          </p:cNvPicPr>
          <p:nvPr/>
        </p:nvPicPr>
        <p:blipFill>
          <a:blip r:embed="rId3"/>
          <a:stretch>
            <a:fillRect/>
          </a:stretch>
        </p:blipFill>
        <p:spPr>
          <a:xfrm>
            <a:off x="227374" y="134470"/>
            <a:ext cx="2541791" cy="148814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58C9A19-2368-48ED-D0F5-C7EE249D8CB8}"/>
              </a:ext>
            </a:extLst>
          </p:cNvPr>
          <p:cNvPicPr>
            <a:picLocks noChangeAspect="1"/>
          </p:cNvPicPr>
          <p:nvPr/>
        </p:nvPicPr>
        <p:blipFill>
          <a:blip r:embed="rId4"/>
          <a:stretch>
            <a:fillRect/>
          </a:stretch>
        </p:blipFill>
        <p:spPr>
          <a:xfrm>
            <a:off x="6756998" y="3272934"/>
            <a:ext cx="2230076" cy="33216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33720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Stay in Touch</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354512" y="2317417"/>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 action="ppaction://noaction"/>
                </a:rPr>
                <a:t>Photography</a:t>
              </a:r>
            </a:p>
            <a:p>
              <a:r>
                <a:rPr lang="en-US" sz="1400" dirty="0">
                  <a:hlinkClick r:id="" action="ppaction://noaction"/>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804586" y="2182948"/>
            <a:ext cx="4227439" cy="3446888"/>
            <a:chOff x="3234699" y="2592280"/>
            <a:chExt cx="4227439" cy="3446888"/>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3"/>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234699" y="5085061"/>
              <a:ext cx="4227439" cy="954107"/>
            </a:xfrm>
            <a:prstGeom prst="rect">
              <a:avLst/>
            </a:prstGeom>
          </p:spPr>
          <p:txBody>
            <a:bodyPr wrap="none">
              <a:spAutoFit/>
            </a:bodyPr>
            <a:lstStyle/>
            <a:p>
              <a:r>
                <a:rPr lang="en-US" sz="1400" dirty="0">
                  <a:hlinkClick r:id="" action="ppaction://noaction"/>
                </a:rPr>
                <a:t>Working</a:t>
              </a:r>
            </a:p>
            <a:p>
              <a:r>
                <a:rPr lang="en-US" sz="1400" dirty="0">
                  <a:hlinkClick r:id="rId4"/>
                </a:rPr>
                <a:t>https://github.com/a-teaching-goose</a:t>
              </a:r>
              <a:endParaRPr lang="en-US" sz="1400" dirty="0"/>
            </a:p>
            <a:p>
              <a:r>
                <a:rPr lang="en-US" sz="1400" dirty="0">
                  <a:hlinkClick r:id="rId5"/>
                </a:rPr>
                <a:t>https://www.linkedin.com/in/peng-du-ph-d-14b0a11b/</a:t>
              </a:r>
              <a:endParaRPr lang="en-US" sz="1400" dirty="0"/>
            </a:p>
            <a:p>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7" y="308384"/>
            <a:ext cx="2047322" cy="3093550"/>
            <a:chOff x="6808192" y="565839"/>
            <a:chExt cx="2047322" cy="3093550"/>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2" y="565839"/>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4" y="3136169"/>
              <a:ext cx="1055097" cy="523220"/>
            </a:xfrm>
            <a:prstGeom prst="rect">
              <a:avLst/>
            </a:prstGeom>
          </p:spPr>
          <p:txBody>
            <a:bodyPr wrap="none">
              <a:spAutoFit/>
            </a:bodyPr>
            <a:lstStyle/>
            <a:p>
              <a:r>
                <a:rPr lang="en-US" sz="1400" dirty="0"/>
                <a:t>Rally Racing</a:t>
              </a:r>
              <a:endParaRPr lang="en-US" sz="1400" dirty="0">
                <a:hlinkClick r:id="rId4"/>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13319</TotalTime>
  <Words>2452</Words>
  <Application>Microsoft Macintosh PowerPoint</Application>
  <PresentationFormat>On-screen Show (4:3)</PresentationFormat>
  <Paragraphs>713</Paragraphs>
  <Slides>92</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92</vt:i4>
      </vt:variant>
    </vt:vector>
  </HeadingPairs>
  <TitlesOfParts>
    <vt:vector size="104" baseType="lpstr">
      <vt:lpstr>Encode Sans Normal Black</vt:lpstr>
      <vt:lpstr>medium-content-serif-font</vt:lpstr>
      <vt:lpstr>Uni Sans Regular</vt:lpstr>
      <vt:lpstr>Arial</vt:lpstr>
      <vt:lpstr>Calibri</vt:lpstr>
      <vt:lpstr>Cambria Math</vt:lpstr>
      <vt:lpstr>Cavolini</vt:lpstr>
      <vt:lpstr>Lucida Grande</vt:lpstr>
      <vt:lpstr>Open Sans</vt:lpstr>
      <vt:lpstr>Open Sans Light</vt:lpstr>
      <vt:lpstr>Custom Design</vt:lpstr>
      <vt:lpstr>1_Custom Design</vt:lpstr>
      <vt:lpstr>PowerPoint Presentation</vt:lpstr>
      <vt:lpstr>CSS342 Data Structures, Algorithms, and Discrete Mathematics (I)</vt:lpstr>
      <vt:lpstr>Class Materials</vt:lpstr>
      <vt:lpstr>C++</vt:lpstr>
      <vt:lpstr>Pointer</vt:lpstr>
      <vt:lpstr>Reference</vt:lpstr>
      <vt:lpstr>Class Instance</vt:lpstr>
      <vt:lpstr>Operator Overload (+)</vt:lpstr>
      <vt:lpstr>Inheritance</vt:lpstr>
      <vt:lpstr>Inheritance</vt:lpstr>
      <vt:lpstr>Let all animals play</vt:lpstr>
      <vt:lpstr>Virtual Destructor</vt:lpstr>
      <vt:lpstr>Example</vt:lpstr>
      <vt:lpstr>Example  (the bad way)</vt:lpstr>
      <vt:lpstr>Compound Interest</vt:lpstr>
      <vt:lpstr>Use Unit Test As Manual</vt:lpstr>
      <vt:lpstr>Abstract Data Type (ADT)</vt:lpstr>
      <vt:lpstr>PowerPoint Presentation</vt:lpstr>
      <vt:lpstr>Homework 4 – Task 1</vt:lpstr>
      <vt:lpstr>Memory Layout</vt:lpstr>
      <vt:lpstr>PowerPoint Presentation</vt:lpstr>
      <vt:lpstr>PowerPoint Presentation</vt:lpstr>
      <vt:lpstr>PowerPoint Presentation</vt:lpstr>
      <vt:lpstr>Word Frequency</vt:lpstr>
      <vt:lpstr>Collision</vt:lpstr>
      <vt:lpstr>PowerPoint Presentation</vt:lpstr>
      <vt:lpstr>PowerPoint Presentation</vt:lpstr>
      <vt:lpstr>Message Queue</vt:lpstr>
      <vt:lpstr>PowerPoint Presentation</vt:lpstr>
      <vt:lpstr>Binary Search Tree</vt:lpstr>
      <vt:lpstr>Code it up!</vt:lpstr>
      <vt:lpstr>Code it up!</vt:lpstr>
      <vt:lpstr>Code it up!</vt:lpstr>
      <vt:lpstr>Search Tree: Binary Search Tree</vt:lpstr>
      <vt:lpstr>Search Tree: B, B+</vt:lpstr>
      <vt:lpstr>PowerPoint Presentation</vt:lpstr>
      <vt:lpstr>PowerPoint Presentation</vt:lpstr>
      <vt:lpstr>Validation Tree: Merkle Tree</vt:lpstr>
      <vt:lpstr>PowerPoint Presentation</vt:lpstr>
      <vt:lpstr>PowerPoint Presentation</vt:lpstr>
      <vt:lpstr>PowerPoint Presentation</vt:lpstr>
      <vt:lpstr>Application of Tree: Search in a dataset</vt:lpstr>
      <vt:lpstr>PowerPoint Presentation</vt:lpstr>
      <vt:lpstr>Function Call Stack </vt:lpstr>
      <vt:lpstr>Stack For Function Call</vt:lpstr>
      <vt:lpstr>Buffer Overflow Attack</vt:lpstr>
      <vt:lpstr>Why Recursion?</vt:lpstr>
      <vt:lpstr>Recursion In Class Exercise: Unique Paths</vt:lpstr>
      <vt:lpstr>Unique Paths Tests</vt:lpstr>
      <vt:lpstr>Unique Paths Tests</vt:lpstr>
      <vt:lpstr>Unique Paths</vt:lpstr>
      <vt:lpstr>Unique Paths</vt:lpstr>
      <vt:lpstr>Recursion Summary</vt:lpstr>
      <vt:lpstr>Recursion Summary</vt:lpstr>
      <vt:lpstr>Backtracking</vt:lpstr>
      <vt:lpstr>PowerPoint Presentation</vt:lpstr>
      <vt:lpstr>PowerPoint Presentation</vt:lpstr>
      <vt:lpstr>“Big O” notation</vt:lpstr>
      <vt:lpstr>PowerPoint Presentation</vt:lpstr>
      <vt:lpstr>PowerPoint Presentation</vt:lpstr>
      <vt:lpstr>PowerPoint Presentation</vt:lpstr>
      <vt:lpstr>Why the “rubber duck”?</vt:lpstr>
      <vt:lpstr>Tips for Success</vt:lpstr>
      <vt:lpstr>Technical Debt Log</vt:lpstr>
      <vt:lpstr>Virtual machine</vt:lpstr>
      <vt:lpstr>Makefile</vt:lpstr>
      <vt:lpstr>Memory Checker</vt:lpstr>
      <vt:lpstr>PowerPoint Presentation</vt:lpstr>
      <vt:lpstr>PowerPoint Presentation</vt:lpstr>
      <vt:lpstr>Clean Code</vt:lpstr>
      <vt:lpstr>More on Clean Code</vt:lpstr>
      <vt:lpstr>PowerPoint Presentation</vt:lpstr>
      <vt:lpstr>Coding Procedures</vt:lpstr>
      <vt:lpstr>Testing</vt:lpstr>
      <vt:lpstr>PowerPoint Presentation</vt:lpstr>
      <vt:lpstr>Test Driven Development</vt:lpstr>
      <vt:lpstr>PowerPoint Presentation</vt:lpstr>
      <vt:lpstr>Git &amp; GitHub</vt:lpstr>
      <vt:lpstr>Submission Checklist</vt:lpstr>
      <vt:lpstr>Parkinson’s Law</vt:lpstr>
      <vt:lpstr>Beat Parkinson’s law</vt:lpstr>
      <vt:lpstr>Ask the Right Question</vt:lpstr>
      <vt:lpstr>Study Priority</vt:lpstr>
      <vt:lpstr>Study Priority For Exams</vt:lpstr>
      <vt:lpstr>Why the “rubber duck”?</vt:lpstr>
      <vt:lpstr>Tips for Success</vt:lpstr>
      <vt:lpstr>Technical Debt Log</vt:lpstr>
      <vt:lpstr>Homework &amp; Final projects</vt:lpstr>
      <vt:lpstr>PowerPoint Presentation</vt:lpstr>
      <vt:lpstr>Software Developer Life, Q/A</vt:lpstr>
      <vt:lpstr>PowerPoint Presentation</vt:lpstr>
      <vt:lpstr>Stay in Touch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1532</cp:revision>
  <cp:lastPrinted>2016-02-10T20:19:12Z</cp:lastPrinted>
  <dcterms:created xsi:type="dcterms:W3CDTF">2014-10-14T00:51:43Z</dcterms:created>
  <dcterms:modified xsi:type="dcterms:W3CDTF">2022-06-04T00:22:44Z</dcterms:modified>
</cp:coreProperties>
</file>